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49" r:id="rId1"/>
  </p:sldMasterIdLst>
  <p:notesMasterIdLst>
    <p:notesMasterId r:id="rId6"/>
  </p:notesMasterIdLst>
  <p:handoutMasterIdLst>
    <p:handoutMasterId r:id="rId7"/>
  </p:handoutMasterIdLst>
  <p:sldIdLst>
    <p:sldId id="344" r:id="rId2"/>
    <p:sldId id="348" r:id="rId3"/>
    <p:sldId id="349" r:id="rId4"/>
    <p:sldId id="35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6" userDrawn="1">
          <p15:clr>
            <a:srgbClr val="A4A3A4"/>
          </p15:clr>
        </p15:guide>
        <p15:guide id="2" pos="38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2F3F"/>
    <a:srgbClr val="1A9172"/>
    <a:srgbClr val="6929A2"/>
    <a:srgbClr val="F88B00"/>
    <a:srgbClr val="F8D00B"/>
    <a:srgbClr val="22C299"/>
    <a:srgbClr val="4D7096"/>
    <a:srgbClr val="216BA9"/>
    <a:srgbClr val="8AB147"/>
    <a:srgbClr val="3E5A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淺色樣式 3 - 輔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1" autoAdjust="0"/>
    <p:restoredTop sz="93447" autoAdjust="0"/>
  </p:normalViewPr>
  <p:slideViewPr>
    <p:cSldViewPr snapToGrid="0" snapToObjects="1">
      <p:cViewPr varScale="1">
        <p:scale>
          <a:sx n="60" d="100"/>
          <a:sy n="60" d="100"/>
        </p:scale>
        <p:origin x="756" y="44"/>
      </p:cViewPr>
      <p:guideLst>
        <p:guide orient="horz" pos="2156"/>
        <p:guide pos="384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11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Open Sans Ligh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57C50-CCBC-2A42-B4C4-22B7CB18877D}" type="datetimeFigureOut">
              <a:rPr lang="en-US" smtClean="0">
                <a:latin typeface="Open Sans Light"/>
              </a:rPr>
              <a:t>5/27/2025</a:t>
            </a:fld>
            <a:endParaRPr lang="en-US" dirty="0">
              <a:latin typeface="Open Sans Ligh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Open Sans Ligh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73154-D89E-B24F-ACC1-E214AA320E62}" type="slidenum">
              <a:rPr lang="en-US" smtClean="0">
                <a:latin typeface="Open Sans Light"/>
              </a:rPr>
              <a:t>‹#›</a:t>
            </a:fld>
            <a:endParaRPr lang="en-US" dirty="0"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6193213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Open Sans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Open Sans Light"/>
              </a:defRPr>
            </a:lvl1pPr>
          </a:lstStyle>
          <a:p>
            <a:fld id="{4777BE1B-B234-614A-B080-4D121D4DF535}" type="datetimeFigureOut">
              <a:rPr lang="en-US" smtClean="0"/>
              <a:pPr/>
              <a:t>5/27/2025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Open Sans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Open Sans Light"/>
              </a:defRPr>
            </a:lvl1pPr>
          </a:lstStyle>
          <a:p>
            <a:fld id="{C94E8D62-D41F-6042-BCDF-79D228EFA10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5445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228303" rtl="0" eaLnBrk="1" latinLnBrk="0" hangingPunct="1">
      <a:defRPr sz="600" kern="1200">
        <a:solidFill>
          <a:schemeClr val="tx1"/>
        </a:solidFill>
        <a:latin typeface="Open Sans Light"/>
        <a:ea typeface="+mn-ea"/>
        <a:cs typeface="+mn-cs"/>
      </a:defRPr>
    </a:lvl1pPr>
    <a:lvl2pPr marL="228303" algn="l" defTabSz="228303" rtl="0" eaLnBrk="1" latinLnBrk="0" hangingPunct="1">
      <a:defRPr sz="600" kern="1200">
        <a:solidFill>
          <a:schemeClr val="tx1"/>
        </a:solidFill>
        <a:latin typeface="Open Sans Light"/>
        <a:ea typeface="+mn-ea"/>
        <a:cs typeface="+mn-cs"/>
      </a:defRPr>
    </a:lvl2pPr>
    <a:lvl3pPr marL="456606" algn="l" defTabSz="228303" rtl="0" eaLnBrk="1" latinLnBrk="0" hangingPunct="1">
      <a:defRPr sz="600" kern="1200">
        <a:solidFill>
          <a:schemeClr val="tx1"/>
        </a:solidFill>
        <a:latin typeface="Open Sans Light"/>
        <a:ea typeface="+mn-ea"/>
        <a:cs typeface="+mn-cs"/>
      </a:defRPr>
    </a:lvl3pPr>
    <a:lvl4pPr marL="684910" algn="l" defTabSz="228303" rtl="0" eaLnBrk="1" latinLnBrk="0" hangingPunct="1">
      <a:defRPr sz="600" kern="1200">
        <a:solidFill>
          <a:schemeClr val="tx1"/>
        </a:solidFill>
        <a:latin typeface="Open Sans Light"/>
        <a:ea typeface="+mn-ea"/>
        <a:cs typeface="+mn-cs"/>
      </a:defRPr>
    </a:lvl4pPr>
    <a:lvl5pPr marL="913216" algn="l" defTabSz="228303" rtl="0" eaLnBrk="1" latinLnBrk="0" hangingPunct="1">
      <a:defRPr sz="600" kern="1200">
        <a:solidFill>
          <a:schemeClr val="tx1"/>
        </a:solidFill>
        <a:latin typeface="Open Sans Light"/>
        <a:ea typeface="+mn-ea"/>
        <a:cs typeface="+mn-cs"/>
      </a:defRPr>
    </a:lvl5pPr>
    <a:lvl6pPr marL="1141518" algn="l" defTabSz="228303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69821" algn="l" defTabSz="228303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598125" algn="l" defTabSz="228303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26429" algn="l" defTabSz="228303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923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67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B85E6-7029-08EF-2920-C23F510F8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82E7458B-E627-AF3A-2EB8-FD7DE5A247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97E78664-BC44-3DCB-D086-D7728CC671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143967D-A761-3060-3738-1D3F2A4B3C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9283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5B1C9-4F99-D909-C54D-5EA9E32BF7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525B09EF-E759-82DE-7B68-F0E5E6DF5C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F6294D35-EC4B-47AD-C959-9E1A5202AC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CF01099-E8AF-D618-5430-82722F5B76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852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876958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69616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167279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rea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Drag / Drop / Send to Back</a:t>
            </a:r>
          </a:p>
        </p:txBody>
      </p:sp>
    </p:spTree>
    <p:extLst>
      <p:ext uri="{BB962C8B-B14F-4D97-AF65-F5344CB8AC3E}">
        <p14:creationId xmlns:p14="http://schemas.microsoft.com/office/powerpoint/2010/main" val="33261492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solidFill>
            <a:schemeClr val="tx2"/>
          </a:solidFill>
        </p:spPr>
        <p:txBody>
          <a:bodyPr/>
          <a:lstStyle/>
          <a:p>
            <a:fld id="{C9468CE9-3F3D-1446-A027-4B4CDD3883B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6115841" y="3429000"/>
            <a:ext cx="6096000" cy="342900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3429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5677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24384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963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021766" y="1833691"/>
            <a:ext cx="2411549" cy="182880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621426" y="1833691"/>
            <a:ext cx="2411549" cy="18288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224652" y="1833691"/>
            <a:ext cx="2411549" cy="18288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824312" y="1833691"/>
            <a:ext cx="2411549" cy="1828800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53401" y="109372"/>
            <a:ext cx="412350" cy="522816"/>
          </a:xfrm>
          <a:solidFill>
            <a:schemeClr val="tx2"/>
          </a:solidFill>
        </p:spPr>
        <p:txBody>
          <a:bodyPr/>
          <a:lstStyle/>
          <a:p>
            <a:fld id="{C9468CE9-3F3D-1446-A027-4B4CDD38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952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911106" y="1598613"/>
            <a:ext cx="1829356" cy="182880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2819400" y="1598613"/>
            <a:ext cx="1829356" cy="1828800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911106" y="3531835"/>
            <a:ext cx="1829356" cy="18288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2819400" y="3531835"/>
            <a:ext cx="1829356" cy="182880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11453401" y="109372"/>
            <a:ext cx="412350" cy="522816"/>
          </a:xfrm>
          <a:solidFill>
            <a:schemeClr val="tx2"/>
          </a:solidFill>
        </p:spPr>
        <p:txBody>
          <a:bodyPr/>
          <a:lstStyle/>
          <a:p>
            <a:fld id="{C9468CE9-3F3D-1446-A027-4B4CDD38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069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073398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643397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3910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32091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9437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195326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55491228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6862512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14905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0" r:id="rId1"/>
    <p:sldLayoutId id="2147484051" r:id="rId2"/>
    <p:sldLayoutId id="2147484052" r:id="rId3"/>
    <p:sldLayoutId id="2147484053" r:id="rId4"/>
    <p:sldLayoutId id="2147484054" r:id="rId5"/>
    <p:sldLayoutId id="2147484055" r:id="rId6"/>
    <p:sldLayoutId id="2147484056" r:id="rId7"/>
    <p:sldLayoutId id="2147484057" r:id="rId8"/>
    <p:sldLayoutId id="2147484058" r:id="rId9"/>
    <p:sldLayoutId id="2147484059" r:id="rId10"/>
    <p:sldLayoutId id="2147484060" r:id="rId11"/>
    <p:sldLayoutId id="2147484061" r:id="rId12"/>
    <p:sldLayoutId id="2147483660" r:id="rId13"/>
    <p:sldLayoutId id="2147483683" r:id="rId14"/>
    <p:sldLayoutId id="2147483663" r:id="rId15"/>
    <p:sldLayoutId id="2147483665" r:id="rId16"/>
  </p:sldLayoutIdLst>
  <p:hf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11779250" y="109538"/>
            <a:ext cx="412750" cy="523875"/>
          </a:xfrm>
        </p:spPr>
        <p:txBody>
          <a:bodyPr/>
          <a:lstStyle/>
          <a:p>
            <a:fld id="{C9468CE9-3F3D-1446-A027-4B4CDD3883B0}" type="slidenum">
              <a:rPr lang="en-US" smtClean="0"/>
              <a:t>1</a:t>
            </a:fld>
            <a:endParaRPr lang="en-US"/>
          </a:p>
        </p:txBody>
      </p:sp>
      <p:sp>
        <p:nvSpPr>
          <p:cNvPr id="9" name="TextBox 17"/>
          <p:cNvSpPr txBox="1"/>
          <p:nvPr/>
        </p:nvSpPr>
        <p:spPr>
          <a:xfrm>
            <a:off x="604866" y="278947"/>
            <a:ext cx="10791939" cy="738654"/>
          </a:xfrm>
          <a:prstGeom prst="rect">
            <a:avLst/>
          </a:prstGeom>
          <a:noFill/>
        </p:spPr>
        <p:txBody>
          <a:bodyPr wrap="square" lIns="121910" tIns="60955" rIns="121910" bIns="60955" rtlCol="0">
            <a:spAutoFit/>
          </a:bodyPr>
          <a:lstStyle/>
          <a:p>
            <a:pPr algn="ctr"/>
            <a:r>
              <a:rPr lang="zh-TW" altLang="en-US" sz="4000" b="1" dirty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遴選會議須知 </a:t>
            </a:r>
            <a:endParaRPr lang="en-US" sz="4000" b="1" dirty="0">
              <a:solidFill>
                <a:schemeClr val="accent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Open Sans Light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B75C534-9A49-6C88-0F7D-BC9C23FB1B88}"/>
              </a:ext>
            </a:extLst>
          </p:cNvPr>
          <p:cNvSpPr txBox="1"/>
          <p:nvPr/>
        </p:nvSpPr>
        <p:spPr>
          <a:xfrm>
            <a:off x="127369" y="1149303"/>
            <a:ext cx="11201400" cy="505343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762000" indent="-457200" algn="just">
              <a:lnSpc>
                <a:spcPts val="3000"/>
              </a:lnSpc>
              <a:buFont typeface="+mj-lt"/>
              <a:buAutoNum type="arabicPeriod"/>
            </a:pPr>
            <a:r>
              <a:rPr lang="zh-TW" altLang="zh-TW" sz="1900" kern="100" dirty="0">
                <a:solidFill>
                  <a:srgbClr val="000000"/>
                </a:solidFill>
                <a:effectLst/>
                <a:latin typeface="微軟正黑體"/>
                <a:ea typeface="微軟正黑體"/>
              </a:rPr>
              <a:t>評選日期：</a:t>
            </a:r>
            <a:r>
              <a:rPr lang="en-US" altLang="zh-TW" sz="1900" b="1" kern="100" dirty="0">
                <a:solidFill>
                  <a:srgbClr val="FF0000"/>
                </a:solidFill>
                <a:effectLst/>
                <a:latin typeface="微軟正黑體"/>
                <a:ea typeface="微軟正黑體"/>
              </a:rPr>
              <a:t>2025</a:t>
            </a:r>
            <a:r>
              <a:rPr lang="zh-TW" altLang="zh-TW" sz="1900" b="1" kern="100" dirty="0">
                <a:solidFill>
                  <a:srgbClr val="FF0000"/>
                </a:solidFill>
                <a:effectLst/>
                <a:latin typeface="微軟正黑體"/>
                <a:ea typeface="微軟正黑體"/>
              </a:rPr>
              <a:t>年</a:t>
            </a:r>
            <a:r>
              <a:rPr lang="en-US" altLang="zh-TW" sz="1900" b="1" kern="100" dirty="0">
                <a:solidFill>
                  <a:srgbClr val="FF0000"/>
                </a:solidFill>
                <a:latin typeface="微軟正黑體"/>
                <a:ea typeface="微軟正黑體"/>
              </a:rPr>
              <a:t>7</a:t>
            </a:r>
            <a:r>
              <a:rPr lang="zh-TW" altLang="zh-TW" sz="1900" b="1" kern="100" dirty="0">
                <a:solidFill>
                  <a:srgbClr val="FF0000"/>
                </a:solidFill>
                <a:effectLst/>
                <a:latin typeface="微軟正黑體"/>
                <a:ea typeface="微軟正黑體"/>
              </a:rPr>
              <a:t>月</a:t>
            </a:r>
            <a:r>
              <a:rPr lang="en-US" altLang="zh-TW" sz="1900" b="1" kern="100" dirty="0">
                <a:solidFill>
                  <a:srgbClr val="FF0000"/>
                </a:solidFill>
                <a:latin typeface="微軟正黑體"/>
                <a:ea typeface="微軟正黑體"/>
              </a:rPr>
              <a:t>11</a:t>
            </a:r>
            <a:r>
              <a:rPr lang="zh-TW" altLang="zh-TW" sz="1900" b="1" kern="100" dirty="0">
                <a:solidFill>
                  <a:srgbClr val="FF0000"/>
                </a:solidFill>
                <a:effectLst/>
                <a:latin typeface="微軟正黑體"/>
                <a:ea typeface="微軟正黑體"/>
              </a:rPr>
              <a:t>日</a:t>
            </a:r>
            <a:r>
              <a:rPr lang="en-US" altLang="zh-TW" sz="1900" b="1" kern="100" dirty="0">
                <a:solidFill>
                  <a:srgbClr val="FF0000"/>
                </a:solidFill>
                <a:latin typeface="微軟正黑體"/>
                <a:ea typeface="微軟正黑體"/>
              </a:rPr>
              <a:t>(</a:t>
            </a:r>
            <a:r>
              <a:rPr lang="zh-TW" altLang="en-US" sz="1900" b="1" kern="100" dirty="0">
                <a:solidFill>
                  <a:srgbClr val="FF0000"/>
                </a:solidFill>
                <a:latin typeface="微軟正黑體"/>
                <a:ea typeface="微軟正黑體"/>
              </a:rPr>
              <a:t>五</a:t>
            </a:r>
            <a:r>
              <a:rPr lang="en-US" altLang="zh-TW" sz="1900" b="1" kern="100" dirty="0">
                <a:solidFill>
                  <a:srgbClr val="FF0000"/>
                </a:solidFill>
                <a:latin typeface="微軟正黑體"/>
                <a:ea typeface="微軟正黑體"/>
              </a:rPr>
              <a:t>)</a:t>
            </a:r>
            <a:endParaRPr lang="zh-TW" altLang="zh-TW" sz="1900" b="1" kern="100" dirty="0">
              <a:solidFill>
                <a:srgbClr val="FF0000"/>
              </a:solidFill>
              <a:effectLst/>
              <a:latin typeface="微軟正黑體"/>
              <a:ea typeface="微軟正黑體"/>
            </a:endParaRPr>
          </a:p>
          <a:p>
            <a:pPr marL="762000" indent="-457200" algn="just">
              <a:lnSpc>
                <a:spcPts val="3000"/>
              </a:lnSpc>
              <a:buFont typeface="+mj-lt"/>
              <a:buAutoNum type="arabicPeriod"/>
            </a:pPr>
            <a:r>
              <a:rPr lang="zh-TW" altLang="zh-TW" sz="1900" kern="100" dirty="0">
                <a:effectLst/>
                <a:latin typeface="微軟正黑體"/>
                <a:ea typeface="微軟正黑體"/>
              </a:rPr>
              <a:t>評選地點：</a:t>
            </a:r>
            <a:r>
              <a:rPr lang="en-US" altLang="zh-TW" sz="1900" kern="100" dirty="0">
                <a:effectLst/>
                <a:latin typeface="微軟正黑體"/>
                <a:ea typeface="微軟正黑體"/>
              </a:rPr>
              <a:t>110</a:t>
            </a:r>
            <a:r>
              <a:rPr lang="zh-TW" altLang="zh-TW" sz="1900" kern="100" dirty="0">
                <a:effectLst/>
                <a:latin typeface="微軟正黑體"/>
                <a:ea typeface="微軟正黑體"/>
              </a:rPr>
              <a:t>臺北市信義區基隆路一段</a:t>
            </a:r>
            <a:r>
              <a:rPr lang="en-US" altLang="zh-TW" sz="1900" kern="100" dirty="0">
                <a:effectLst/>
                <a:latin typeface="微軟正黑體"/>
                <a:ea typeface="微軟正黑體"/>
              </a:rPr>
              <a:t>333</a:t>
            </a:r>
            <a:r>
              <a:rPr lang="zh-TW" altLang="zh-TW" sz="1900" kern="100" dirty="0">
                <a:effectLst/>
                <a:latin typeface="微軟正黑體"/>
                <a:ea typeface="微軟正黑體"/>
              </a:rPr>
              <a:t>號</a:t>
            </a:r>
            <a:r>
              <a:rPr lang="en-US" altLang="zh-TW" sz="1900" kern="100" dirty="0">
                <a:latin typeface="微軟正黑體"/>
                <a:ea typeface="微軟正黑體"/>
              </a:rPr>
              <a:t>6</a:t>
            </a:r>
            <a:r>
              <a:rPr lang="zh-TW" altLang="zh-TW" sz="1900" kern="100" dirty="0">
                <a:effectLst/>
                <a:latin typeface="微軟正黑體"/>
                <a:ea typeface="微軟正黑體"/>
              </a:rPr>
              <a:t>樓</a:t>
            </a:r>
            <a:r>
              <a:rPr lang="en-US" altLang="zh-TW" sz="1900" kern="100" dirty="0">
                <a:effectLst/>
                <a:latin typeface="微軟正黑體"/>
                <a:ea typeface="微軟正黑體"/>
              </a:rPr>
              <a:t>(</a:t>
            </a:r>
            <a:r>
              <a:rPr lang="zh-TW" altLang="zh-TW" sz="1900" kern="100" dirty="0">
                <a:effectLst/>
                <a:latin typeface="微軟正黑體"/>
                <a:ea typeface="微軟正黑體"/>
              </a:rPr>
              <a:t>國貿大樓</a:t>
            </a:r>
            <a:r>
              <a:rPr lang="en-US" altLang="zh-TW" sz="1900" kern="100" dirty="0">
                <a:effectLst/>
                <a:latin typeface="微軟正黑體"/>
                <a:ea typeface="微軟正黑體"/>
              </a:rPr>
              <a:t>)</a:t>
            </a:r>
            <a:r>
              <a:rPr lang="en-US" altLang="zh-TW" sz="1900" kern="100" dirty="0">
                <a:latin typeface="微軟正黑體"/>
                <a:ea typeface="微軟正黑體"/>
              </a:rPr>
              <a:t> </a:t>
            </a:r>
            <a:r>
              <a:rPr lang="en-US" altLang="zh-TW" sz="1900" kern="100" dirty="0" err="1">
                <a:latin typeface="微軟正黑體"/>
                <a:ea typeface="微軟正黑體"/>
              </a:rPr>
              <a:t>玉山會議室</a:t>
            </a:r>
            <a:endParaRPr lang="zh-TW" altLang="zh-TW" sz="1900" kern="100" dirty="0" err="1">
              <a:effectLst/>
              <a:latin typeface="微軟正黑體"/>
              <a:ea typeface="微軟正黑體"/>
            </a:endParaRPr>
          </a:p>
          <a:p>
            <a:pPr marL="762000" indent="-457200" algn="just">
              <a:lnSpc>
                <a:spcPts val="3000"/>
              </a:lnSpc>
              <a:buFont typeface="+mj-lt"/>
              <a:buAutoNum type="arabicPeriod"/>
            </a:pPr>
            <a:r>
              <a:rPr lang="zh-TW" altLang="en-US" sz="1900" kern="100" dirty="0">
                <a:effectLst/>
                <a:latin typeface="微軟正黑體"/>
                <a:ea typeface="微軟正黑體"/>
              </a:rPr>
              <a:t>報名廠商請依第</a:t>
            </a:r>
            <a:r>
              <a:rPr lang="en-US" altLang="zh-TW" sz="1900" kern="100" dirty="0">
                <a:effectLst/>
                <a:latin typeface="微軟正黑體"/>
                <a:ea typeface="微軟正黑體"/>
              </a:rPr>
              <a:t>2~4</a:t>
            </a:r>
            <a:r>
              <a:rPr lang="zh-TW" altLang="en-US" sz="1900" kern="100" dirty="0">
                <a:effectLst/>
                <a:latin typeface="微軟正黑體"/>
                <a:ea typeface="微軟正黑體"/>
              </a:rPr>
              <a:t>頁規定內容提供貴公司簡報</a:t>
            </a:r>
            <a:r>
              <a:rPr lang="zh-TW" altLang="zh-TW" sz="1900" kern="100" dirty="0">
                <a:effectLst/>
                <a:latin typeface="微軟正黑體"/>
                <a:ea typeface="微軟正黑體"/>
              </a:rPr>
              <a:t>，製作完成後須於</a:t>
            </a:r>
            <a:r>
              <a:rPr lang="en-US" altLang="zh-TW" sz="1900" u="sng" kern="100" dirty="0">
                <a:solidFill>
                  <a:srgbClr val="FF0000"/>
                </a:solidFill>
                <a:effectLst/>
                <a:latin typeface="微軟正黑體"/>
                <a:ea typeface="微軟正黑體"/>
              </a:rPr>
              <a:t>6</a:t>
            </a:r>
            <a:r>
              <a:rPr lang="zh-TW" altLang="zh-TW" sz="1900" b="1" u="sng" kern="100" dirty="0">
                <a:solidFill>
                  <a:srgbClr val="FF0000"/>
                </a:solidFill>
                <a:effectLst/>
                <a:latin typeface="微軟正黑體"/>
                <a:ea typeface="微軟正黑體"/>
              </a:rPr>
              <a:t>月</a:t>
            </a:r>
            <a:r>
              <a:rPr lang="en-US" altLang="zh-TW" sz="1900" b="1" u="sng" kern="100" dirty="0">
                <a:solidFill>
                  <a:srgbClr val="FF0000"/>
                </a:solidFill>
                <a:effectLst/>
                <a:latin typeface="微軟正黑體"/>
                <a:ea typeface="微軟正黑體"/>
              </a:rPr>
              <a:t>20</a:t>
            </a:r>
            <a:r>
              <a:rPr lang="zh-TW" altLang="zh-TW" sz="1900" b="1" u="sng" kern="100" dirty="0">
                <a:solidFill>
                  <a:srgbClr val="FF0000"/>
                </a:solidFill>
                <a:effectLst/>
                <a:latin typeface="微軟正黑體"/>
                <a:ea typeface="微軟正黑體"/>
              </a:rPr>
              <a:t>日</a:t>
            </a:r>
            <a:r>
              <a:rPr lang="en-US" altLang="zh-TW" sz="1900" b="1" u="sng" kern="100" dirty="0">
                <a:solidFill>
                  <a:srgbClr val="FF0000"/>
                </a:solidFill>
                <a:latin typeface="微軟正黑體"/>
                <a:ea typeface="微軟正黑體"/>
              </a:rPr>
              <a:t>(五)</a:t>
            </a:r>
            <a:r>
              <a:rPr lang="zh-TW" altLang="en-US" sz="1900" b="1" u="sng" kern="100" dirty="0">
                <a:solidFill>
                  <a:srgbClr val="FF0000"/>
                </a:solidFill>
                <a:latin typeface="微軟正黑體"/>
                <a:ea typeface="微軟正黑體"/>
              </a:rPr>
              <a:t>下</a:t>
            </a:r>
            <a:r>
              <a:rPr lang="zh-TW" altLang="zh-TW" sz="1900" b="1" u="sng" kern="100" dirty="0">
                <a:solidFill>
                  <a:srgbClr val="FF0000"/>
                </a:solidFill>
                <a:effectLst/>
                <a:latin typeface="微軟正黑體"/>
                <a:ea typeface="微軟正黑體"/>
              </a:rPr>
              <a:t>午</a:t>
            </a:r>
            <a:r>
              <a:rPr lang="en-US" altLang="zh-TW" sz="1900" b="1" u="sng" kern="100" dirty="0">
                <a:solidFill>
                  <a:srgbClr val="FF0000"/>
                </a:solidFill>
                <a:latin typeface="微軟正黑體"/>
                <a:ea typeface="微軟正黑體"/>
              </a:rPr>
              <a:t>5</a:t>
            </a:r>
            <a:r>
              <a:rPr lang="zh-TW" altLang="zh-TW" sz="1900" b="1" u="sng" kern="100" dirty="0">
                <a:solidFill>
                  <a:srgbClr val="FF0000"/>
                </a:solidFill>
                <a:effectLst/>
                <a:latin typeface="微軟正黑體"/>
                <a:ea typeface="微軟正黑體"/>
              </a:rPr>
              <a:t>點</a:t>
            </a:r>
            <a:r>
              <a:rPr lang="zh-TW" altLang="zh-TW" sz="1900" kern="100" dirty="0">
                <a:effectLst/>
                <a:latin typeface="微軟正黑體"/>
                <a:ea typeface="微軟正黑體"/>
              </a:rPr>
              <a:t>前</a:t>
            </a:r>
            <a:r>
              <a:rPr lang="zh-TW" altLang="en-US" sz="1900" kern="100" dirty="0">
                <a:effectLst/>
                <a:latin typeface="微軟正黑體"/>
                <a:ea typeface="微軟正黑體"/>
              </a:rPr>
              <a:t>上傳至指定雲端資料夾</a:t>
            </a:r>
            <a:r>
              <a:rPr lang="zh-TW" altLang="zh-TW" sz="1900" kern="100" dirty="0">
                <a:solidFill>
                  <a:srgbClr val="000000"/>
                </a:solidFill>
                <a:effectLst/>
                <a:latin typeface="微軟正黑體"/>
                <a:ea typeface="微軟正黑體"/>
              </a:rPr>
              <a:t>，逾時視同放棄</a:t>
            </a:r>
            <a:r>
              <a:rPr lang="zh-TW" altLang="en-US" sz="1900" kern="100" dirty="0">
                <a:solidFill>
                  <a:srgbClr val="000000"/>
                </a:solidFill>
                <a:effectLst/>
                <a:latin typeface="微軟正黑體"/>
                <a:ea typeface="微軟正黑體"/>
              </a:rPr>
              <a:t>報名</a:t>
            </a:r>
            <a:r>
              <a:rPr lang="zh-TW" altLang="zh-TW" sz="1900" kern="100" dirty="0">
                <a:solidFill>
                  <a:srgbClr val="000000"/>
                </a:solidFill>
                <a:effectLst/>
                <a:latin typeface="微軟正黑體"/>
                <a:ea typeface="微軟正黑體"/>
              </a:rPr>
              <a:t>。</a:t>
            </a:r>
            <a:endParaRPr lang="zh-TW" altLang="zh-TW" sz="1900" kern="100" dirty="0">
              <a:effectLst/>
              <a:latin typeface="微軟正黑體"/>
              <a:ea typeface="微軟正黑體"/>
            </a:endParaRPr>
          </a:p>
          <a:p>
            <a:pPr marL="762000" indent="-457200" algn="just">
              <a:lnSpc>
                <a:spcPts val="3000"/>
              </a:lnSpc>
              <a:buFont typeface="+mj-lt"/>
              <a:buAutoNum type="arabicPeriod"/>
            </a:pPr>
            <a:r>
              <a:rPr lang="zh-TW" altLang="zh-TW" sz="1900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廠商</a:t>
            </a:r>
            <a:r>
              <a:rPr lang="zh-TW" altLang="zh-TW" sz="1900" b="1" u="sng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簡報說明時間 </a:t>
            </a:r>
            <a:r>
              <a:rPr lang="en-US" altLang="zh-TW" sz="1900" b="1" u="sng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en-US" altLang="zh-TW" sz="1900" b="1" u="sng" kern="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zh-TW" sz="1900" b="1" u="sng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  <a:r>
              <a:rPr lang="en-US" altLang="zh-TW" sz="1900" b="1" u="sng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zh-TW" altLang="zh-TW" sz="1900" b="1" u="sng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及答詢</a:t>
            </a:r>
            <a:r>
              <a:rPr lang="en-US" altLang="zh-TW" sz="1900" b="1" u="sng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 (3</a:t>
            </a:r>
            <a:r>
              <a:rPr lang="zh-TW" altLang="zh-TW" sz="1900" b="1" u="sng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  <a:r>
              <a:rPr lang="en-US" altLang="zh-TW" sz="1900" b="1" u="sng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zh-TW" altLang="zh-TW" sz="1900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。為掌控時間，現場將以按鈴方式掌控進度（簡報說明第</a:t>
            </a:r>
            <a:r>
              <a:rPr lang="en-US" altLang="zh-TW" sz="1900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zh-TW" sz="1900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分鐘時，響鈴</a:t>
            </a:r>
            <a:r>
              <a:rPr lang="en-US" altLang="zh-TW" sz="1900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zh-TW" sz="1900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聲，提醒廠商</a:t>
            </a:r>
            <a:r>
              <a:rPr lang="en-US" altLang="zh-TW" sz="1900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zh-TW" sz="1900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分鐘後準時結束；第</a:t>
            </a:r>
            <a:r>
              <a:rPr lang="en-US" altLang="zh-TW" sz="1900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zh-TW" sz="1900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分鐘時，響鈴</a:t>
            </a:r>
            <a:r>
              <a:rPr lang="en-US" altLang="zh-TW" sz="1900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zh-TW" sz="1900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聲，簡報結束；答詢第</a:t>
            </a:r>
            <a:r>
              <a:rPr lang="en-US" altLang="zh-TW" sz="1900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zh-TW" sz="1900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分鐘時，響鈴</a:t>
            </a:r>
            <a:r>
              <a:rPr lang="en-US" altLang="zh-TW" sz="1900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zh-TW" sz="1900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聲，答詢結束）。簡報內容應與報名文件內容相符。廠商於簡報時另外提出變更或補充資料者，需自行準備</a:t>
            </a:r>
            <a:r>
              <a:rPr lang="en-US" altLang="zh-TW" sz="1900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zh-TW" sz="1900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份資料提供給評審並進行說明。</a:t>
            </a:r>
            <a:endParaRPr lang="zh-TW" altLang="zh-TW" sz="1900" kern="1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62000" indent="-457200" algn="just">
              <a:lnSpc>
                <a:spcPts val="3000"/>
              </a:lnSpc>
              <a:buFont typeface="+mj-lt"/>
              <a:buAutoNum type="arabicPeriod"/>
            </a:pPr>
            <a:r>
              <a:rPr lang="zh-TW" altLang="zh-TW" sz="1900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簡報答詢</a:t>
            </a:r>
            <a:r>
              <a:rPr lang="zh-TW" altLang="zh-TW" sz="1900" b="1" u="sng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採統問統答方式</a:t>
            </a:r>
            <a:r>
              <a:rPr lang="zh-TW" altLang="zh-TW" sz="1900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，評選委員針對廠商提供之資料提出詢問，廠商須</a:t>
            </a:r>
            <a:r>
              <a:rPr lang="zh-TW" altLang="en-US" sz="1900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就</a:t>
            </a:r>
            <a:r>
              <a:rPr lang="zh-TW" altLang="zh-TW" sz="1900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委員所提問題進行答詢。</a:t>
            </a:r>
            <a:endParaRPr lang="zh-TW" altLang="zh-TW" sz="1900" kern="1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62000" indent="-457200" algn="just">
              <a:lnSpc>
                <a:spcPts val="3000"/>
              </a:lnSpc>
              <a:buFont typeface="+mj-lt"/>
              <a:buAutoNum type="arabicPeriod"/>
            </a:pPr>
            <a:r>
              <a:rPr lang="zh-TW" altLang="zh-TW" sz="19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報名廠商於評選會議應派參展人員出席簡報，</a:t>
            </a:r>
            <a:r>
              <a:rPr lang="zh-TW" altLang="zh-TW" sz="1900" b="1" u="sng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最多以</a:t>
            </a:r>
            <a:r>
              <a:rPr lang="en-US" altLang="zh-TW" sz="1900" b="1" u="sng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zh-TW" sz="1900" b="1" u="sng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人為限</a:t>
            </a:r>
            <a:r>
              <a:rPr lang="zh-TW" altLang="zh-TW" sz="19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zh-TW" sz="1900" b="1" u="sng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請攜帶名片</a:t>
            </a:r>
            <a:r>
              <a:rPr lang="zh-TW" altLang="zh-TW" sz="19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於報到時備查。</a:t>
            </a:r>
          </a:p>
          <a:p>
            <a:pPr marL="762000" indent="-457200" algn="just">
              <a:lnSpc>
                <a:spcPts val="3000"/>
              </a:lnSpc>
              <a:buFont typeface="+mj-lt"/>
              <a:buAutoNum type="arabicPeriod"/>
            </a:pPr>
            <a:r>
              <a:rPr lang="zh-TW" altLang="zh-TW" sz="1900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簡報順序：由主辦單位</a:t>
            </a:r>
            <a:r>
              <a:rPr lang="zh-TW" altLang="zh-TW" sz="19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依書面審查結果抽籤</a:t>
            </a:r>
            <a:r>
              <a:rPr lang="zh-TW" altLang="zh-TW" sz="1900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決定簡報順序，</a:t>
            </a:r>
            <a:r>
              <a:rPr lang="zh-TW" altLang="zh-TW" sz="19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將</a:t>
            </a:r>
            <a:r>
              <a:rPr lang="zh-TW" altLang="en-US" sz="19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用</a:t>
            </a:r>
            <a:r>
              <a:rPr lang="zh-TW" altLang="zh-TW" sz="19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電郵通知簡報日期及時段，</a:t>
            </a:r>
            <a:r>
              <a:rPr lang="zh-TW" altLang="zh-TW" sz="1900" b="1" u="sng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請遴選企業</a:t>
            </a:r>
            <a:r>
              <a:rPr lang="zh-TW" altLang="en-US" sz="1900" b="1" u="sng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於簡報時間</a:t>
            </a:r>
            <a:r>
              <a:rPr lang="en-US" altLang="zh-TW" sz="1900" b="1" u="sng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lang="zh-TW" altLang="zh-TW" sz="1900" b="1" u="sng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  <a:r>
              <a:rPr lang="zh-TW" altLang="en-US" sz="1900" b="1" u="sng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前</a:t>
            </a:r>
            <a:r>
              <a:rPr lang="zh-TW" altLang="zh-TW" sz="1900" b="1" u="sng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報到</a:t>
            </a:r>
            <a:r>
              <a:rPr lang="zh-TW" altLang="zh-TW" sz="19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。如遴選企業於簡報時段後報到，將取消簡報資格</a:t>
            </a:r>
            <a:r>
              <a:rPr lang="zh-TW" altLang="en-US" sz="19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zh-TW" sz="1900" kern="1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灯片编号占位符 5">
            <a:extLst>
              <a:ext uri="{FF2B5EF4-FFF2-40B4-BE49-F238E27FC236}">
                <a16:creationId xmlns:a16="http://schemas.microsoft.com/office/drawing/2014/main" id="{E3D90B49-F274-B685-F815-7915F9EF0DD4}"/>
              </a:ext>
            </a:extLst>
          </p:cNvPr>
          <p:cNvSpPr txBox="1">
            <a:spLocks/>
          </p:cNvSpPr>
          <p:nvPr/>
        </p:nvSpPr>
        <p:spPr>
          <a:xfrm>
            <a:off x="11779304" y="94680"/>
            <a:ext cx="412696" cy="55359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0" tIns="182680" rIns="0" bIns="182680" rtlCol="0" anchor="ctr">
            <a:spAutoFit/>
          </a:bodyPr>
          <a:lstStyle>
            <a:defPPr>
              <a:defRPr lang="en-US"/>
            </a:defPPr>
            <a:lvl1pPr marL="0" algn="ctr" defTabSz="543613" rtl="0" eaLnBrk="1" latinLnBrk="0" hangingPunct="1">
              <a:defRPr sz="1000" kern="1200">
                <a:ln>
                  <a:noFill/>
                </a:ln>
                <a:solidFill>
                  <a:schemeClr val="bg1"/>
                </a:solidFill>
                <a:latin typeface="Open Sans"/>
                <a:ea typeface="+mn-ea"/>
                <a:cs typeface="Open Sans"/>
              </a:defRPr>
            </a:lvl1pPr>
            <a:lvl2pPr marL="543613" algn="l" defTabSz="543613" rtl="0" eaLnBrk="1" latinLnBrk="0" hangingPunct="1">
              <a:defRPr sz="21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7226" algn="l" defTabSz="543613" rtl="0" eaLnBrk="1" latinLnBrk="0" hangingPunct="1">
              <a:defRPr sz="21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0843" algn="l" defTabSz="543613" rtl="0" eaLnBrk="1" latinLnBrk="0" hangingPunct="1">
              <a:defRPr sz="21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4455" algn="l" defTabSz="543613" rtl="0" eaLnBrk="1" latinLnBrk="0" hangingPunct="1">
              <a:defRPr sz="21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18069" algn="l" defTabSz="543613" rtl="0" eaLnBrk="1" latinLnBrk="0" hangingPunct="1">
              <a:defRPr sz="21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1683" algn="l" defTabSz="543613" rtl="0" eaLnBrk="1" latinLnBrk="0" hangingPunct="1">
              <a:defRPr sz="21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05296" algn="l" defTabSz="543613" rtl="0" eaLnBrk="1" latinLnBrk="0" hangingPunct="1">
              <a:defRPr sz="21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48909" algn="l" defTabSz="543613" rtl="0" eaLnBrk="1" latinLnBrk="0" hangingPunct="1">
              <a:defRPr sz="21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9468CE9-3F3D-1446-A027-4B4CDD3883B0}" type="slidenum">
              <a:rPr lang="en-US" sz="1200" b="1" smtClean="0">
                <a:solidFill>
                  <a:sysClr val="windowText" lastClr="000000"/>
                </a:solidFill>
              </a:rPr>
              <a:pPr/>
              <a:t>1</a:t>
            </a:fld>
            <a:endParaRPr lang="en-US" sz="1200" b="1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916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294967295"/>
          </p:nvPr>
        </p:nvSpPr>
        <p:spPr>
          <a:xfrm>
            <a:off x="11779250" y="95250"/>
            <a:ext cx="412750" cy="552450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fld id="{C9468CE9-3F3D-1446-A027-4B4CDD3883B0}" type="slidenum">
              <a:rPr lang="en-US" sz="1200" b="1" smtClean="0">
                <a:solidFill>
                  <a:sysClr val="windowText" lastClr="000000"/>
                </a:solidFill>
              </a:rPr>
              <a:t>2</a:t>
            </a:fld>
            <a:endParaRPr lang="en-US" sz="1200" b="1">
              <a:solidFill>
                <a:sysClr val="windowText" lastClr="000000"/>
              </a:solidFill>
            </a:endParaRPr>
          </a:p>
        </p:txBody>
      </p:sp>
      <p:sp>
        <p:nvSpPr>
          <p:cNvPr id="9" name="TextBox 17"/>
          <p:cNvSpPr txBox="1"/>
          <p:nvPr/>
        </p:nvSpPr>
        <p:spPr>
          <a:xfrm>
            <a:off x="490566" y="647035"/>
            <a:ext cx="10791939" cy="1354207"/>
          </a:xfrm>
          <a:prstGeom prst="rect">
            <a:avLst/>
          </a:prstGeom>
          <a:noFill/>
        </p:spPr>
        <p:txBody>
          <a:bodyPr wrap="square" lIns="121910" tIns="60955" rIns="121910" bIns="60955" rtlCol="0">
            <a:spAutoFit/>
          </a:bodyPr>
          <a:lstStyle/>
          <a:p>
            <a:pPr algn="ctr"/>
            <a:r>
              <a:rPr lang="zh-TW" altLang="en-US" sz="4000" b="1" dirty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公司簡介及產品優勢</a:t>
            </a:r>
            <a:endParaRPr lang="en-US" altLang="zh-TW" sz="4000" b="1" dirty="0">
              <a:solidFill>
                <a:schemeClr val="accent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Open Sans Light"/>
            </a:endParaRPr>
          </a:p>
          <a:p>
            <a:pPr algn="ctr"/>
            <a:r>
              <a:rPr lang="en-US" altLang="zh-TW" sz="4000" b="1" dirty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(</a:t>
            </a:r>
            <a:r>
              <a:rPr lang="zh-TW" altLang="en-US" sz="4000" b="1" dirty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簡報請包含但不限於以下內容</a:t>
            </a:r>
            <a:r>
              <a:rPr lang="en-US" altLang="zh-TW" sz="4000" b="1" dirty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)</a:t>
            </a:r>
            <a:endParaRPr lang="en-US" sz="4000" b="1" dirty="0">
              <a:solidFill>
                <a:schemeClr val="accent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Open Sans Light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F5F5E494-4D50-3203-488D-943AD3C940EB}"/>
              </a:ext>
            </a:extLst>
          </p:cNvPr>
          <p:cNvSpPr txBox="1"/>
          <p:nvPr/>
        </p:nvSpPr>
        <p:spPr>
          <a:xfrm>
            <a:off x="2006281" y="2292698"/>
            <a:ext cx="9276224" cy="30954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342900">
              <a:lnSpc>
                <a:spcPts val="6000"/>
              </a:lnSpc>
              <a:buFont typeface="+mj-lt"/>
              <a:buAutoNum type="arabicPeriod"/>
            </a:pPr>
            <a:r>
              <a:rPr lang="zh-TW" altLang="en-US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公司簡介 </a:t>
            </a:r>
            <a:r>
              <a:rPr lang="en-US" altLang="zh-TW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(100</a:t>
            </a:r>
            <a:r>
              <a:rPr lang="zh-TW" altLang="en-US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字內</a:t>
            </a:r>
            <a:r>
              <a:rPr lang="en-US" altLang="zh-TW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)</a:t>
            </a:r>
          </a:p>
          <a:p>
            <a:pPr indent="-342900">
              <a:lnSpc>
                <a:spcPts val="6000"/>
              </a:lnSpc>
              <a:buFont typeface="+mj-lt"/>
              <a:buAutoNum type="arabicPeriod"/>
            </a:pPr>
            <a:r>
              <a:rPr lang="zh-TW" altLang="en-US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亮點產品</a:t>
            </a:r>
            <a:r>
              <a:rPr lang="en-US" altLang="zh-TW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 (</a:t>
            </a:r>
            <a:r>
              <a:rPr lang="zh-TW" altLang="en-US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最多三項</a:t>
            </a:r>
            <a:r>
              <a:rPr lang="en-US" altLang="zh-TW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)</a:t>
            </a:r>
          </a:p>
          <a:p>
            <a:pPr indent="-342900">
              <a:lnSpc>
                <a:spcPts val="6000"/>
              </a:lnSpc>
              <a:buFont typeface="+mj-lt"/>
              <a:buAutoNum type="arabicPeriod"/>
            </a:pPr>
            <a:r>
              <a:rPr lang="zh-TW" altLang="en-US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獨特銷售點</a:t>
            </a:r>
            <a:r>
              <a:rPr lang="en-US" altLang="zh-TW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(u</a:t>
            </a:r>
            <a:r>
              <a:rPr lang="id-ID" altLang="zh-TW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nique selling point</a:t>
            </a:r>
            <a:r>
              <a:rPr lang="en-US" altLang="zh-TW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)</a:t>
            </a:r>
          </a:p>
          <a:p>
            <a:pPr indent="-342900">
              <a:lnSpc>
                <a:spcPts val="6000"/>
              </a:lnSpc>
              <a:buFont typeface="+mj-lt"/>
              <a:buAutoNum type="arabicPeriod"/>
            </a:pPr>
            <a:r>
              <a:rPr lang="zh-TW" altLang="en-US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國際認證</a:t>
            </a:r>
            <a:r>
              <a:rPr lang="en-US" altLang="zh-TW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/</a:t>
            </a:r>
            <a:r>
              <a:rPr lang="zh-TW" altLang="en-US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獎項</a:t>
            </a:r>
            <a:r>
              <a:rPr lang="en-US" altLang="zh-TW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/</a:t>
            </a:r>
            <a:r>
              <a:rPr lang="zh-TW" altLang="en-US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專利</a:t>
            </a:r>
          </a:p>
        </p:txBody>
      </p:sp>
    </p:spTree>
    <p:extLst>
      <p:ext uri="{BB962C8B-B14F-4D97-AF65-F5344CB8AC3E}">
        <p14:creationId xmlns:p14="http://schemas.microsoft.com/office/powerpoint/2010/main" val="2480442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9A32A-53CF-03FB-324B-360127F3F5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6DBDFB8-002C-C1FF-7690-0205611C2BB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79250" y="95250"/>
            <a:ext cx="412750" cy="552450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fld id="{C9468CE9-3F3D-1446-A027-4B4CDD3883B0}" type="slidenum">
              <a:rPr lang="en-US" sz="1200" b="1" smtClean="0">
                <a:solidFill>
                  <a:sysClr val="windowText" lastClr="000000"/>
                </a:solidFill>
              </a:rPr>
              <a:t>3</a:t>
            </a:fld>
            <a:endParaRPr lang="en-US" sz="1200" b="1">
              <a:solidFill>
                <a:sysClr val="windowText" lastClr="000000"/>
              </a:solidFill>
            </a:endParaRPr>
          </a:p>
        </p:txBody>
      </p:sp>
      <p:sp>
        <p:nvSpPr>
          <p:cNvPr id="9" name="TextBox 17">
            <a:extLst>
              <a:ext uri="{FF2B5EF4-FFF2-40B4-BE49-F238E27FC236}">
                <a16:creationId xmlns:a16="http://schemas.microsoft.com/office/drawing/2014/main" id="{2CBAB870-9073-8644-63AE-49B6038E3438}"/>
              </a:ext>
            </a:extLst>
          </p:cNvPr>
          <p:cNvSpPr txBox="1"/>
          <p:nvPr/>
        </p:nvSpPr>
        <p:spPr>
          <a:xfrm>
            <a:off x="490566" y="547876"/>
            <a:ext cx="10791939" cy="1354207"/>
          </a:xfrm>
          <a:prstGeom prst="rect">
            <a:avLst/>
          </a:prstGeom>
          <a:noFill/>
        </p:spPr>
        <p:txBody>
          <a:bodyPr wrap="square" lIns="121910" tIns="60955" rIns="121910" bIns="60955" rtlCol="0">
            <a:spAutoFit/>
          </a:bodyPr>
          <a:lstStyle/>
          <a:p>
            <a:pPr algn="ctr"/>
            <a:r>
              <a:rPr lang="zh-TW" altLang="en-US" sz="4000" b="1" dirty="0">
                <a:solidFill>
                  <a:schemeClr val="accent2"/>
                </a:solidFill>
                <a:latin typeface="微軟正黑體"/>
                <a:ea typeface="微軟正黑體"/>
                <a:cs typeface="Open Sans Light"/>
              </a:rPr>
              <a:t>展出規劃</a:t>
            </a:r>
            <a:endParaRPr lang="en-US" altLang="zh-TW" sz="4000" b="1" dirty="0">
              <a:solidFill>
                <a:schemeClr val="accent2"/>
              </a:solidFill>
              <a:latin typeface="微軟正黑體"/>
              <a:ea typeface="微軟正黑體"/>
              <a:cs typeface="Open Sans Light"/>
            </a:endParaRPr>
          </a:p>
          <a:p>
            <a:pPr algn="ctr"/>
            <a:r>
              <a:rPr lang="en-US" altLang="zh-TW" sz="4000" b="1" dirty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(</a:t>
            </a:r>
            <a:r>
              <a:rPr lang="zh-TW" altLang="en-US" sz="4000" b="1" dirty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簡報請包含但不限於以下內容</a:t>
            </a:r>
            <a:r>
              <a:rPr lang="en-US" altLang="zh-TW" sz="4000" b="1" dirty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)</a:t>
            </a:r>
            <a:endParaRPr lang="en-US" sz="4000" b="1" dirty="0">
              <a:solidFill>
                <a:schemeClr val="accent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Open Sans Light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E13C3B16-22B2-89C0-F4EB-47EA62C7CADE}"/>
              </a:ext>
            </a:extLst>
          </p:cNvPr>
          <p:cNvSpPr txBox="1"/>
          <p:nvPr/>
        </p:nvSpPr>
        <p:spPr>
          <a:xfrm>
            <a:off x="1987549" y="2092858"/>
            <a:ext cx="8880475" cy="3864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indent="-742950" algn="l">
              <a:lnSpc>
                <a:spcPts val="6000"/>
              </a:lnSpc>
              <a:buFont typeface="+mj-lt"/>
              <a:buAutoNum type="arabicPeriod"/>
            </a:pPr>
            <a:r>
              <a:rPr lang="zh-TW" altLang="en-US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展出產品 </a:t>
            </a:r>
            <a:r>
              <a:rPr lang="en-US" altLang="zh-TW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(</a:t>
            </a:r>
            <a:r>
              <a:rPr lang="zh-TW" altLang="en-US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請舉例一項產品</a:t>
            </a:r>
            <a:r>
              <a:rPr lang="en-US" altLang="zh-TW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)</a:t>
            </a:r>
          </a:p>
          <a:p>
            <a:pPr marL="742950" indent="-742950">
              <a:lnSpc>
                <a:spcPts val="6000"/>
              </a:lnSpc>
              <a:buFont typeface="+mj-lt"/>
              <a:buAutoNum type="arabicPeriod"/>
            </a:pPr>
            <a:r>
              <a:rPr lang="zh-TW" altLang="en-US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產品使用情境</a:t>
            </a:r>
            <a:endParaRPr lang="en-US" altLang="zh-TW" sz="4000" b="1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Open Sans Light"/>
            </a:endParaRPr>
          </a:p>
          <a:p>
            <a:pPr marL="742950" indent="-742950">
              <a:lnSpc>
                <a:spcPts val="6000"/>
              </a:lnSpc>
              <a:buFont typeface="+mj-lt"/>
              <a:buAutoNum type="arabicPeriod"/>
            </a:pPr>
            <a:r>
              <a:rPr lang="zh-TW" altLang="en-US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產品展示方式</a:t>
            </a:r>
            <a:endParaRPr lang="en-US" altLang="zh-TW" sz="4000" b="1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Open Sans Light"/>
            </a:endParaRPr>
          </a:p>
          <a:p>
            <a:pPr marL="742950" indent="-742950">
              <a:lnSpc>
                <a:spcPts val="6000"/>
              </a:lnSpc>
              <a:buFont typeface="+mj-lt"/>
              <a:buAutoNum type="arabicPeriod"/>
            </a:pPr>
            <a:r>
              <a:rPr lang="zh-TW" altLang="en-US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如何顯示展品特殊</a:t>
            </a:r>
            <a:r>
              <a:rPr lang="en-US" altLang="zh-TW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/</a:t>
            </a:r>
            <a:r>
              <a:rPr lang="zh-TW" altLang="en-US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科技</a:t>
            </a:r>
            <a:r>
              <a:rPr lang="en-US" altLang="zh-TW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/</a:t>
            </a:r>
            <a:r>
              <a:rPr lang="zh-TW" altLang="en-US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優勢之處</a:t>
            </a:r>
          </a:p>
          <a:p>
            <a:pPr>
              <a:lnSpc>
                <a:spcPts val="6000"/>
              </a:lnSpc>
            </a:pPr>
            <a:endParaRPr lang="en-US" altLang="zh-TW" sz="4000" b="1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878299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0F18C-A445-A1BB-BA6A-898E219C54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639BDC9-EF75-70AD-E3B3-D8CD749629E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79250" y="95250"/>
            <a:ext cx="412750" cy="552450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fld id="{C9468CE9-3F3D-1446-A027-4B4CDD3883B0}" type="slidenum">
              <a:rPr lang="en-US" sz="1200" b="1" smtClean="0">
                <a:solidFill>
                  <a:sysClr val="windowText" lastClr="000000"/>
                </a:solidFill>
              </a:rPr>
              <a:t>4</a:t>
            </a:fld>
            <a:endParaRPr lang="en-US" sz="1200" b="1">
              <a:solidFill>
                <a:sysClr val="windowText" lastClr="000000"/>
              </a:solidFill>
            </a:endParaRPr>
          </a:p>
        </p:txBody>
      </p:sp>
      <p:sp>
        <p:nvSpPr>
          <p:cNvPr id="9" name="TextBox 17">
            <a:extLst>
              <a:ext uri="{FF2B5EF4-FFF2-40B4-BE49-F238E27FC236}">
                <a16:creationId xmlns:a16="http://schemas.microsoft.com/office/drawing/2014/main" id="{1961E2D9-F91F-DFAB-B08C-FC2E71E44061}"/>
              </a:ext>
            </a:extLst>
          </p:cNvPr>
          <p:cNvSpPr txBox="1"/>
          <p:nvPr/>
        </p:nvSpPr>
        <p:spPr>
          <a:xfrm>
            <a:off x="404841" y="644200"/>
            <a:ext cx="10791939" cy="1362927"/>
          </a:xfrm>
          <a:prstGeom prst="rect">
            <a:avLst/>
          </a:prstGeom>
          <a:noFill/>
        </p:spPr>
        <p:txBody>
          <a:bodyPr wrap="square" lIns="121910" tIns="60955" rIns="121910" bIns="60955" rtlCol="0">
            <a:spAutoFit/>
          </a:bodyPr>
          <a:lstStyle/>
          <a:p>
            <a:pPr algn="ctr">
              <a:lnSpc>
                <a:spcPts val="5000"/>
              </a:lnSpc>
            </a:pPr>
            <a:r>
              <a:rPr lang="zh-TW" altLang="en-US" sz="4000" b="1" dirty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新加坡</a:t>
            </a:r>
            <a:r>
              <a:rPr lang="en-US" altLang="zh-TW" sz="4000" b="1" dirty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(</a:t>
            </a:r>
            <a:r>
              <a:rPr lang="zh-TW" altLang="en-US" sz="4000" b="1" dirty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東協</a:t>
            </a:r>
            <a:r>
              <a:rPr lang="en-US" altLang="zh-TW" sz="4000" b="1" dirty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)</a:t>
            </a:r>
            <a:r>
              <a:rPr lang="zh-TW" altLang="en-US" sz="4000" b="1" dirty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市場拓銷計劃</a:t>
            </a:r>
            <a:endParaRPr lang="en-US" altLang="zh-TW" sz="4000" b="1" dirty="0">
              <a:solidFill>
                <a:schemeClr val="accent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Open Sans Light"/>
            </a:endParaRPr>
          </a:p>
          <a:p>
            <a:pPr algn="ctr">
              <a:lnSpc>
                <a:spcPts val="5000"/>
              </a:lnSpc>
            </a:pPr>
            <a:r>
              <a:rPr lang="en-US" altLang="zh-TW" sz="4000" b="1" dirty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(</a:t>
            </a:r>
            <a:r>
              <a:rPr lang="zh-TW" altLang="en-US" sz="4000" b="1" dirty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簡報請包含但不限於以下內容</a:t>
            </a:r>
            <a:r>
              <a:rPr lang="en-US" altLang="zh-TW" sz="4000" b="1" dirty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)</a:t>
            </a:r>
            <a:endParaRPr lang="en-US" sz="4000" b="1" dirty="0">
              <a:solidFill>
                <a:schemeClr val="accent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Open Sans Light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AFDF5B5-4625-3287-76B0-5ED62EF9AC98}"/>
              </a:ext>
            </a:extLst>
          </p:cNvPr>
          <p:cNvSpPr txBox="1"/>
          <p:nvPr/>
        </p:nvSpPr>
        <p:spPr>
          <a:xfrm>
            <a:off x="1920874" y="2139597"/>
            <a:ext cx="8880475" cy="3864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indent="-742950">
              <a:lnSpc>
                <a:spcPts val="6000"/>
              </a:lnSpc>
              <a:buFont typeface="+mj-lt"/>
              <a:buAutoNum type="arabicPeriod"/>
            </a:pPr>
            <a:r>
              <a:rPr lang="zh-TW" altLang="en-US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預期達成目標</a:t>
            </a:r>
          </a:p>
          <a:p>
            <a:pPr marL="742950" indent="-742950">
              <a:lnSpc>
                <a:spcPts val="6000"/>
              </a:lnSpc>
              <a:buFont typeface="+mj-lt"/>
              <a:buAutoNum type="arabicPeriod"/>
            </a:pPr>
            <a:r>
              <a:rPr lang="zh-TW" altLang="en-US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新加坡</a:t>
            </a:r>
            <a:r>
              <a:rPr lang="en-US" altLang="zh-TW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(</a:t>
            </a:r>
            <a:r>
              <a:rPr lang="zh-TW" altLang="en-US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東協</a:t>
            </a:r>
            <a:r>
              <a:rPr lang="en-US" altLang="zh-TW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)</a:t>
            </a:r>
            <a:r>
              <a:rPr lang="zh-TW" altLang="en-US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市場拓銷規劃</a:t>
            </a:r>
          </a:p>
          <a:p>
            <a:pPr marL="742950" indent="-742950">
              <a:lnSpc>
                <a:spcPts val="6000"/>
              </a:lnSpc>
              <a:buFont typeface="+mj-lt"/>
              <a:buAutoNum type="arabicPeriod"/>
            </a:pPr>
            <a:r>
              <a:rPr lang="zh-TW" altLang="en-US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當前新加坡</a:t>
            </a:r>
            <a:r>
              <a:rPr lang="en-US" altLang="zh-TW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(</a:t>
            </a:r>
            <a:r>
              <a:rPr lang="zh-TW" altLang="en-US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東協</a:t>
            </a:r>
            <a:r>
              <a:rPr lang="en-US" altLang="zh-TW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)</a:t>
            </a:r>
            <a:r>
              <a:rPr lang="zh-TW" altLang="en-US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市場拓銷情況</a:t>
            </a:r>
            <a:endParaRPr lang="en-US" altLang="zh-TW" sz="4000" b="1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Open Sans Light"/>
            </a:endParaRPr>
          </a:p>
          <a:p>
            <a:pPr marL="742950" indent="-742950">
              <a:lnSpc>
                <a:spcPts val="6000"/>
              </a:lnSpc>
              <a:buFont typeface="+mj-lt"/>
              <a:buAutoNum type="arabicPeriod"/>
            </a:pPr>
            <a:r>
              <a:rPr lang="zh-TW" altLang="en-US" sz="40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Open Sans Light"/>
              </a:rPr>
              <a:t>參加此展對貴公司有何助益</a:t>
            </a:r>
          </a:p>
          <a:p>
            <a:pPr>
              <a:lnSpc>
                <a:spcPts val="6000"/>
              </a:lnSpc>
            </a:pPr>
            <a:endParaRPr lang="en-US" altLang="zh-TW" sz="4000" b="1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2978577356"/>
      </p:ext>
    </p:extLst>
  </p:cSld>
  <p:clrMapOvr>
    <a:masterClrMapping/>
  </p:clrMapOvr>
</p:sld>
</file>

<file path=ppt/theme/theme1.xml><?xml version="1.0" encoding="utf-8"?>
<a:theme xmlns:a="http://schemas.openxmlformats.org/drawingml/2006/main" name="裁剪">
  <a:themeElements>
    <a:clrScheme name="裁剪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裁剪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裁剪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TM10001105[[fn=裁剪]]</Template>
  <TotalTime>1644</TotalTime>
  <Words>427</Words>
  <Application>Microsoft Office PowerPoint</Application>
  <PresentationFormat>寬螢幕</PresentationFormat>
  <Paragraphs>35</Paragraphs>
  <Slides>4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微軟正黑體</vt:lpstr>
      <vt:lpstr>Franklin Gothic Book</vt:lpstr>
      <vt:lpstr>Open Sans Light</vt:lpstr>
      <vt:lpstr>裁剪</vt:lpstr>
      <vt:lpstr>PowerPoint 簡報</vt:lpstr>
      <vt:lpstr>PowerPoint 簡報</vt:lpstr>
      <vt:lpstr>PowerPoint 簡報</vt:lpstr>
      <vt:lpstr>PowerPoint 簡報</vt:lpstr>
    </vt:vector>
  </TitlesOfParts>
  <Company>Louis Twelve 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 Twelve</dc:creator>
  <cp:lastModifiedBy>洪毓 Astrid Hong</cp:lastModifiedBy>
  <cp:revision>690</cp:revision>
  <dcterms:created xsi:type="dcterms:W3CDTF">2014-12-02T17:36:54Z</dcterms:created>
  <dcterms:modified xsi:type="dcterms:W3CDTF">2025-05-27T09:43:28Z</dcterms:modified>
</cp:coreProperties>
</file>