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9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D00"/>
    <a:srgbClr val="DE5A00"/>
    <a:srgbClr val="ECECEC"/>
    <a:srgbClr val="F6F6F6"/>
    <a:srgbClr val="F0FFEF"/>
    <a:srgbClr val="B66D3B"/>
    <a:srgbClr val="D94D5F"/>
    <a:srgbClr val="D17054"/>
    <a:srgbClr val="DEB043"/>
    <a:srgbClr val="FFFD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6370" autoAdjust="0"/>
  </p:normalViewPr>
  <p:slideViewPr>
    <p:cSldViewPr snapToGrid="0" snapToObjects="1">
      <p:cViewPr>
        <p:scale>
          <a:sx n="75" d="100"/>
          <a:sy n="75" d="100"/>
        </p:scale>
        <p:origin x="1148" y="-112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napToObjects="1">
      <p:cViewPr varScale="1">
        <p:scale>
          <a:sx n="74" d="100"/>
          <a:sy n="74" d="100"/>
        </p:scale>
        <p:origin x="352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B49908-020E-E447-BC43-45808303015E}" type="datetimeFigureOut">
              <a:rPr kumimoji="1" lang="zh-TW" altLang="en-US" smtClean="0"/>
              <a:t>2023/4/14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5F8C0C-8F30-EB4B-9800-CB71EAA3D58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404596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F8C0C-8F30-EB4B-9800-CB71EAA3D58F}" type="slidenum">
              <a:rPr kumimoji="1" lang="zh-TW" altLang="en-US" smtClean="0"/>
              <a:t>1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941387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1C6-B81A-CE49-A40F-1D2834794921}" type="datetimeFigureOut">
              <a:rPr kumimoji="1" lang="zh-TW" altLang="en-US" smtClean="0"/>
              <a:t>2023/4/14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94C32-D4FD-9142-8942-6708D6191960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296257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1C6-B81A-CE49-A40F-1D2834794921}" type="datetimeFigureOut">
              <a:rPr kumimoji="1" lang="zh-TW" altLang="en-US" smtClean="0"/>
              <a:t>2023/4/14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94C32-D4FD-9142-8942-6708D6191960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950186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1C6-B81A-CE49-A40F-1D2834794921}" type="datetimeFigureOut">
              <a:rPr kumimoji="1" lang="zh-TW" altLang="en-US" smtClean="0"/>
              <a:t>2023/4/14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94C32-D4FD-9142-8942-6708D6191960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426159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1C6-B81A-CE49-A40F-1D2834794921}" type="datetimeFigureOut">
              <a:rPr kumimoji="1" lang="zh-TW" altLang="en-US" smtClean="0"/>
              <a:t>2023/4/14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94C32-D4FD-9142-8942-6708D6191960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336258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1C6-B81A-CE49-A40F-1D2834794921}" type="datetimeFigureOut">
              <a:rPr kumimoji="1" lang="zh-TW" altLang="en-US" smtClean="0"/>
              <a:t>2023/4/14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94C32-D4FD-9142-8942-6708D6191960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822925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1C6-B81A-CE49-A40F-1D2834794921}" type="datetimeFigureOut">
              <a:rPr kumimoji="1" lang="zh-TW" altLang="en-US" smtClean="0"/>
              <a:t>2023/4/14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94C32-D4FD-9142-8942-6708D6191960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650942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1C6-B81A-CE49-A40F-1D2834794921}" type="datetimeFigureOut">
              <a:rPr kumimoji="1" lang="zh-TW" altLang="en-US" smtClean="0"/>
              <a:t>2023/4/14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94C32-D4FD-9142-8942-6708D6191960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118811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1C6-B81A-CE49-A40F-1D2834794921}" type="datetimeFigureOut">
              <a:rPr kumimoji="1" lang="zh-TW" altLang="en-US" smtClean="0"/>
              <a:t>2023/4/14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94C32-D4FD-9142-8942-6708D6191960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586246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1C6-B81A-CE49-A40F-1D2834794921}" type="datetimeFigureOut">
              <a:rPr kumimoji="1" lang="zh-TW" altLang="en-US" smtClean="0"/>
              <a:t>2023/4/14</a:t>
            </a:fld>
            <a:endParaRPr kumimoji="1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94C32-D4FD-9142-8942-6708D6191960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752448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1C6-B81A-CE49-A40F-1D2834794921}" type="datetimeFigureOut">
              <a:rPr kumimoji="1" lang="zh-TW" altLang="en-US" smtClean="0"/>
              <a:t>2023/4/14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94C32-D4FD-9142-8942-6708D6191960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5953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1C6-B81A-CE49-A40F-1D2834794921}" type="datetimeFigureOut">
              <a:rPr kumimoji="1" lang="zh-TW" altLang="en-US" smtClean="0"/>
              <a:t>2023/4/14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94C32-D4FD-9142-8942-6708D6191960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196987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2C1C6-B81A-CE49-A40F-1D2834794921}" type="datetimeFigureOut">
              <a:rPr kumimoji="1" lang="zh-TW" altLang="en-US" smtClean="0"/>
              <a:t>2023/4/14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94C32-D4FD-9142-8942-6708D6191960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055520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microsoft.com/office/2007/relationships/hdphoto" Target="../media/hdphoto1.wdp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圖片 47">
            <a:extLst>
              <a:ext uri="{FF2B5EF4-FFF2-40B4-BE49-F238E27FC236}">
                <a16:creationId xmlns:a16="http://schemas.microsoft.com/office/drawing/2014/main" id="{26E01DCB-AC55-4792-B078-789C2D1EEC4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83519" b="9299"/>
          <a:stretch/>
        </p:blipFill>
        <p:spPr>
          <a:xfrm>
            <a:off x="1947" y="9012431"/>
            <a:ext cx="6858000" cy="441396"/>
          </a:xfrm>
          <a:prstGeom prst="rect">
            <a:avLst/>
          </a:prstGeom>
        </p:spPr>
      </p:pic>
      <p:pic>
        <p:nvPicPr>
          <p:cNvPr id="78" name="圖片 77">
            <a:extLst>
              <a:ext uri="{FF2B5EF4-FFF2-40B4-BE49-F238E27FC236}">
                <a16:creationId xmlns:a16="http://schemas.microsoft.com/office/drawing/2014/main" id="{C06BA02F-4F78-BE4A-9823-4C93D3B0A01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1774" b="71349"/>
          <a:stretch/>
        </p:blipFill>
        <p:spPr>
          <a:xfrm flipH="1">
            <a:off x="-27378" y="-19985"/>
            <a:ext cx="5433209" cy="2567261"/>
          </a:xfrm>
          <a:prstGeom prst="rect">
            <a:avLst/>
          </a:prstGeom>
        </p:spPr>
      </p:pic>
      <p:sp>
        <p:nvSpPr>
          <p:cNvPr id="8" name="object 2">
            <a:extLst>
              <a:ext uri="{FF2B5EF4-FFF2-40B4-BE49-F238E27FC236}">
                <a16:creationId xmlns:a16="http://schemas.microsoft.com/office/drawing/2014/main" id="{D40BC396-8201-444F-8CD5-6A762078EB2E}"/>
              </a:ext>
            </a:extLst>
          </p:cNvPr>
          <p:cNvSpPr txBox="1">
            <a:spLocks/>
          </p:cNvSpPr>
          <p:nvPr/>
        </p:nvSpPr>
        <p:spPr>
          <a:xfrm>
            <a:off x="254628" y="1394939"/>
            <a:ext cx="3262542" cy="1383135"/>
          </a:xfrm>
          <a:prstGeom prst="rect">
            <a:avLst/>
          </a:prstGeom>
        </p:spPr>
        <p:txBody>
          <a:bodyPr vert="horz" wrap="square" lIns="0" tIns="13335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l">
              <a:lnSpc>
                <a:spcPct val="100000"/>
              </a:lnSpc>
              <a:spcBef>
                <a:spcPts val="105"/>
              </a:spcBef>
            </a:pPr>
            <a:r>
              <a:rPr lang="zh-TW" altLang="zh-TW" sz="4000" b="1" dirty="0">
                <a:solidFill>
                  <a:schemeClr val="accent6">
                    <a:lumMod val="50000"/>
                  </a:schemeClr>
                </a:solidFill>
                <a:effectLst/>
                <a:latin typeface="JF-JINXUAN-FRESH MEDIUM" panose="020B0800000000000000" pitchFamily="34" charset="-120"/>
                <a:ea typeface="JF-JINXUAN-FRESH MEDIUM" panose="020B0800000000000000" pitchFamily="34" charset="-120"/>
                <a:cs typeface="Times New Roman" panose="02020603050405020304" pitchFamily="18" charset="0"/>
              </a:rPr>
              <a:t>商機研討會</a:t>
            </a:r>
            <a:endParaRPr lang="en-US" altLang="zh-TW" sz="4000" b="1" dirty="0">
              <a:solidFill>
                <a:schemeClr val="accent6">
                  <a:lumMod val="50000"/>
                </a:schemeClr>
              </a:solidFill>
              <a:effectLst/>
              <a:latin typeface="JF-JINXUAN-FRESH MEDIUM" panose="020B0800000000000000" pitchFamily="34" charset="-120"/>
              <a:ea typeface="JF-JINXUAN-FRESH MEDIUM" panose="020B0800000000000000" pitchFamily="34" charset="-120"/>
              <a:cs typeface="Times New Roman" panose="02020603050405020304" pitchFamily="18" charset="0"/>
            </a:endParaRPr>
          </a:p>
          <a:p>
            <a:pPr marL="12700" algn="l">
              <a:lnSpc>
                <a:spcPct val="100000"/>
              </a:lnSpc>
              <a:spcBef>
                <a:spcPts val="105"/>
              </a:spcBef>
            </a:pPr>
            <a:r>
              <a:rPr lang="zh-TW" altLang="zh-TW" sz="4000" b="1" dirty="0">
                <a:solidFill>
                  <a:schemeClr val="accent6">
                    <a:lumMod val="50000"/>
                  </a:schemeClr>
                </a:solidFill>
                <a:effectLst/>
                <a:latin typeface="JF-JINXUAN-FRESH MEDIUM" panose="020B0800000000000000" pitchFamily="34" charset="-120"/>
                <a:ea typeface="JF-JINXUAN-FRESH MEDIUM" panose="020B0800000000000000" pitchFamily="34" charset="-120"/>
                <a:cs typeface="Times New Roman" panose="02020603050405020304" pitchFamily="18" charset="0"/>
              </a:rPr>
              <a:t>及諮詢大進擊</a:t>
            </a:r>
            <a:r>
              <a:rPr lang="zh-TW" altLang="zh-TW" sz="4000" dirty="0">
                <a:solidFill>
                  <a:schemeClr val="accent6">
                    <a:lumMod val="50000"/>
                  </a:schemeClr>
                </a:solidFill>
                <a:effectLst/>
                <a:latin typeface="jf-jinxuan-fresh Medium" panose="020B0800000000000000" pitchFamily="34" charset="-120"/>
                <a:ea typeface="jf-jinxuan-fresh Medium" panose="020B0800000000000000" pitchFamily="34" charset="-120"/>
              </a:rPr>
              <a:t> </a:t>
            </a:r>
            <a:endParaRPr lang="zh-TW" altLang="en-US" sz="4000" dirty="0">
              <a:solidFill>
                <a:schemeClr val="accent6">
                  <a:lumMod val="50000"/>
                </a:schemeClr>
              </a:solidFill>
              <a:latin typeface="jf-jinxuan-fresh Medium" panose="020B0800000000000000" pitchFamily="34" charset="-120"/>
              <a:ea typeface="jf-jinxuan-fresh Medium" panose="020B0800000000000000" pitchFamily="34" charset="-120"/>
              <a:cs typeface="Microsoft JhengHei"/>
            </a:endParaRPr>
          </a:p>
        </p:txBody>
      </p:sp>
      <p:sp>
        <p:nvSpPr>
          <p:cNvPr id="32" name="object 2">
            <a:extLst>
              <a:ext uri="{FF2B5EF4-FFF2-40B4-BE49-F238E27FC236}">
                <a16:creationId xmlns:a16="http://schemas.microsoft.com/office/drawing/2014/main" id="{F5B09A00-7D61-C348-9036-3ABA8D57A111}"/>
              </a:ext>
            </a:extLst>
          </p:cNvPr>
          <p:cNvSpPr txBox="1">
            <a:spLocks/>
          </p:cNvSpPr>
          <p:nvPr/>
        </p:nvSpPr>
        <p:spPr>
          <a:xfrm>
            <a:off x="302190" y="1061592"/>
            <a:ext cx="1295143" cy="425886"/>
          </a:xfrm>
          <a:prstGeom prst="rect">
            <a:avLst/>
          </a:prstGeom>
        </p:spPr>
        <p:txBody>
          <a:bodyPr vert="horz" wrap="square" lIns="0" tIns="13335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dist">
              <a:lnSpc>
                <a:spcPct val="60000"/>
              </a:lnSpc>
              <a:spcBef>
                <a:spcPts val="105"/>
              </a:spcBef>
            </a:pPr>
            <a:r>
              <a:rPr lang="en-US" altLang="zh-TW" sz="4000" b="1" dirty="0">
                <a:solidFill>
                  <a:schemeClr val="accent6">
                    <a:lumMod val="75000"/>
                  </a:schemeClr>
                </a:solidFill>
                <a:latin typeface="BUTLER-EXTRABOLD" panose="02000503090000020003" pitchFamily="2" charset="0"/>
                <a:ea typeface="jf-jinxuan-fresh Medium" panose="020B0800000000000000" pitchFamily="34" charset="-120"/>
                <a:cs typeface="Microsoft JhengHei"/>
              </a:rPr>
              <a:t>2023</a:t>
            </a:r>
            <a:endParaRPr lang="zh-TW" altLang="en-US" sz="4000" b="1" dirty="0">
              <a:solidFill>
                <a:schemeClr val="accent6">
                  <a:lumMod val="75000"/>
                </a:schemeClr>
              </a:solidFill>
              <a:latin typeface="BUTLER-EXTRABOLD" panose="02000503090000020003" pitchFamily="2" charset="0"/>
              <a:ea typeface="jf-jinxuan-fresh Medium" panose="020B0800000000000000" pitchFamily="34" charset="-120"/>
              <a:cs typeface="Microsoft JhengHei"/>
            </a:endParaRPr>
          </a:p>
        </p:txBody>
      </p:sp>
      <p:grpSp>
        <p:nvGrpSpPr>
          <p:cNvPr id="60" name="群組 59">
            <a:extLst>
              <a:ext uri="{FF2B5EF4-FFF2-40B4-BE49-F238E27FC236}">
                <a16:creationId xmlns:a16="http://schemas.microsoft.com/office/drawing/2014/main" id="{15DC2EB1-5B1B-BC42-9778-B7F45FD87D2D}"/>
              </a:ext>
            </a:extLst>
          </p:cNvPr>
          <p:cNvGrpSpPr/>
          <p:nvPr/>
        </p:nvGrpSpPr>
        <p:grpSpPr>
          <a:xfrm>
            <a:off x="1644404" y="2295904"/>
            <a:ext cx="8607667" cy="1927282"/>
            <a:chOff x="3762941" y="2140684"/>
            <a:chExt cx="8607667" cy="2034323"/>
          </a:xfrm>
        </p:grpSpPr>
        <p:pic>
          <p:nvPicPr>
            <p:cNvPr id="7" name="圖片 6">
              <a:extLst>
                <a:ext uri="{FF2B5EF4-FFF2-40B4-BE49-F238E27FC236}">
                  <a16:creationId xmlns:a16="http://schemas.microsoft.com/office/drawing/2014/main" id="{C89922A4-98E8-994E-BF72-3CD45B87A6E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duotone>
                <a:schemeClr val="accent4">
                  <a:shade val="45000"/>
                  <a:satMod val="135000"/>
                </a:schemeClr>
                <a:prstClr val="white"/>
              </a:duotone>
            </a:blip>
            <a:srcRect r="30504"/>
            <a:stretch/>
          </p:blipFill>
          <p:spPr>
            <a:xfrm rot="363680">
              <a:off x="3762941" y="2140684"/>
              <a:ext cx="2221362" cy="1176263"/>
            </a:xfrm>
            <a:prstGeom prst="rect">
              <a:avLst/>
            </a:prstGeom>
          </p:spPr>
        </p:pic>
        <p:sp>
          <p:nvSpPr>
            <p:cNvPr id="42" name="object 2">
              <a:extLst>
                <a:ext uri="{FF2B5EF4-FFF2-40B4-BE49-F238E27FC236}">
                  <a16:creationId xmlns:a16="http://schemas.microsoft.com/office/drawing/2014/main" id="{67CED5AC-F86C-D749-86C1-CC67963FAB77}"/>
                </a:ext>
              </a:extLst>
            </p:cNvPr>
            <p:cNvSpPr txBox="1">
              <a:spLocks/>
            </p:cNvSpPr>
            <p:nvPr/>
          </p:nvSpPr>
          <p:spPr>
            <a:xfrm rot="770383">
              <a:off x="5819393" y="3595810"/>
              <a:ext cx="6551215" cy="579197"/>
            </a:xfrm>
            <a:prstGeom prst="rect">
              <a:avLst/>
            </a:prstGeom>
          </p:spPr>
          <p:txBody>
            <a:bodyPr vert="horz" wrap="square" lIns="0" tIns="13335" rIns="0" bIns="0" rtlCol="0" anchor="b">
              <a:spAutoFit/>
            </a:bodyPr>
            <a:lstStyle>
              <a:lvl1pPr algn="ctr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5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12700" algn="l">
                <a:lnSpc>
                  <a:spcPct val="60000"/>
                </a:lnSpc>
                <a:spcBef>
                  <a:spcPts val="105"/>
                </a:spcBef>
              </a:pPr>
              <a:r>
                <a:rPr lang="en-US" altLang="zh-TW" sz="5400" b="1" dirty="0">
                  <a:solidFill>
                    <a:srgbClr val="DEB043"/>
                  </a:solidFill>
                  <a:effectLst/>
                  <a:latin typeface="JF-JINXUAN-FRESH MEDIUM" panose="020B0800000000000000" pitchFamily="34" charset="-120"/>
                  <a:ea typeface="JF-JINXUAN-FRESH MEDIUM" panose="020B0800000000000000" pitchFamily="34" charset="-120"/>
                  <a:cs typeface="Times New Roman" panose="02020603050405020304" pitchFamily="18" charset="0"/>
                </a:rPr>
                <a:t>!</a:t>
              </a:r>
              <a:endParaRPr lang="zh-TW" altLang="en-US" sz="8000" dirty="0">
                <a:solidFill>
                  <a:srgbClr val="DEB043"/>
                </a:solidFill>
                <a:latin typeface="jf-jinxuan-fresh Medium" panose="020B0800000000000000" pitchFamily="34" charset="-120"/>
                <a:ea typeface="jf-jinxuan-fresh Medium" panose="020B0800000000000000" pitchFamily="34" charset="-120"/>
                <a:cs typeface="Microsoft JhengHei"/>
              </a:endParaRPr>
            </a:p>
          </p:txBody>
        </p:sp>
      </p:grpSp>
      <p:sp>
        <p:nvSpPr>
          <p:cNvPr id="55" name="object 2">
            <a:extLst>
              <a:ext uri="{FF2B5EF4-FFF2-40B4-BE49-F238E27FC236}">
                <a16:creationId xmlns:a16="http://schemas.microsoft.com/office/drawing/2014/main" id="{4A196E7A-F9CC-7244-A09E-BBC847496B47}"/>
              </a:ext>
            </a:extLst>
          </p:cNvPr>
          <p:cNvSpPr txBox="1">
            <a:spLocks/>
          </p:cNvSpPr>
          <p:nvPr/>
        </p:nvSpPr>
        <p:spPr>
          <a:xfrm>
            <a:off x="4857486" y="4240706"/>
            <a:ext cx="1676272" cy="505908"/>
          </a:xfrm>
          <a:prstGeom prst="rect">
            <a:avLst/>
          </a:prstGeom>
          <a:effectLst>
            <a:outerShdw blurRad="713283" dir="11100000" sx="136000" sy="136000" algn="ctr" rotWithShape="0">
              <a:schemeClr val="tx1">
                <a:alpha val="0"/>
              </a:schemeClr>
            </a:outerShdw>
          </a:effectLst>
        </p:spPr>
        <p:txBody>
          <a:bodyPr vert="horz" wrap="square" lIns="0" tIns="13335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dist">
              <a:lnSpc>
                <a:spcPct val="100000"/>
              </a:lnSpc>
              <a:spcBef>
                <a:spcPts val="105"/>
              </a:spcBef>
            </a:pPr>
            <a:endParaRPr lang="en-US" altLang="zh-TW" sz="3200" dirty="0">
              <a:solidFill>
                <a:schemeClr val="bg1"/>
              </a:solidFill>
              <a:effectLst>
                <a:outerShdw blurRad="50800" dist="50800" dir="5400000" sx="1000" sy="1000" algn="ctr" rotWithShape="0">
                  <a:srgbClr val="000000">
                    <a:alpha val="70930"/>
                  </a:srgbClr>
                </a:outerShdw>
              </a:effectLst>
              <a:latin typeface="Heiti SC Medium" pitchFamily="2" charset="-128"/>
              <a:ea typeface="Heiti SC Medium" pitchFamily="2" charset="-128"/>
              <a:cs typeface="Microsoft JhengHei"/>
            </a:endParaRPr>
          </a:p>
        </p:txBody>
      </p:sp>
      <p:grpSp>
        <p:nvGrpSpPr>
          <p:cNvPr id="75" name="群組 74">
            <a:extLst>
              <a:ext uri="{FF2B5EF4-FFF2-40B4-BE49-F238E27FC236}">
                <a16:creationId xmlns:a16="http://schemas.microsoft.com/office/drawing/2014/main" id="{832D1BF0-43AF-0A41-94C1-3B3E224FBFCC}"/>
              </a:ext>
            </a:extLst>
          </p:cNvPr>
          <p:cNvGrpSpPr/>
          <p:nvPr/>
        </p:nvGrpSpPr>
        <p:grpSpPr>
          <a:xfrm>
            <a:off x="4313879" y="1648902"/>
            <a:ext cx="2308412" cy="1670613"/>
            <a:chOff x="4289401" y="322046"/>
            <a:chExt cx="2395234" cy="1642604"/>
          </a:xfrm>
        </p:grpSpPr>
        <p:sp>
          <p:nvSpPr>
            <p:cNvPr id="58" name="橢圓 57">
              <a:extLst>
                <a:ext uri="{FF2B5EF4-FFF2-40B4-BE49-F238E27FC236}">
                  <a16:creationId xmlns:a16="http://schemas.microsoft.com/office/drawing/2014/main" id="{1552EE8C-185B-CB44-B87C-F77C5D4CBF22}"/>
                </a:ext>
              </a:extLst>
            </p:cNvPr>
            <p:cNvSpPr/>
            <p:nvPr/>
          </p:nvSpPr>
          <p:spPr>
            <a:xfrm>
              <a:off x="4289401" y="322046"/>
              <a:ext cx="2395234" cy="1642604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TW" altLang="en-US"/>
            </a:p>
          </p:txBody>
        </p:sp>
        <p:sp>
          <p:nvSpPr>
            <p:cNvPr id="61" name="橢圓 60">
              <a:extLst>
                <a:ext uri="{FF2B5EF4-FFF2-40B4-BE49-F238E27FC236}">
                  <a16:creationId xmlns:a16="http://schemas.microsoft.com/office/drawing/2014/main" id="{24902A49-F675-3048-9F4B-FFCC77D0A48C}"/>
                </a:ext>
              </a:extLst>
            </p:cNvPr>
            <p:cNvSpPr/>
            <p:nvPr/>
          </p:nvSpPr>
          <p:spPr>
            <a:xfrm>
              <a:off x="4388257" y="376936"/>
              <a:ext cx="2208852" cy="15320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TW" altLang="en-US" dirty="0"/>
            </a:p>
          </p:txBody>
        </p:sp>
        <p:sp>
          <p:nvSpPr>
            <p:cNvPr id="46" name="object 2">
              <a:extLst>
                <a:ext uri="{FF2B5EF4-FFF2-40B4-BE49-F238E27FC236}">
                  <a16:creationId xmlns:a16="http://schemas.microsoft.com/office/drawing/2014/main" id="{C1EA5C56-DCEA-9B47-BE6A-2727B335D8BC}"/>
                </a:ext>
              </a:extLst>
            </p:cNvPr>
            <p:cNvSpPr txBox="1">
              <a:spLocks/>
            </p:cNvSpPr>
            <p:nvPr/>
          </p:nvSpPr>
          <p:spPr>
            <a:xfrm>
              <a:off x="4802314" y="644954"/>
              <a:ext cx="1404671" cy="497426"/>
            </a:xfrm>
            <a:prstGeom prst="rect">
              <a:avLst/>
            </a:prstGeom>
            <a:effectLst>
              <a:outerShdw blurRad="713283" dir="11100000" sx="136000" sy="136000" algn="ctr" rotWithShape="0">
                <a:schemeClr val="tx1">
                  <a:alpha val="0"/>
                </a:schemeClr>
              </a:outerShdw>
            </a:effectLst>
          </p:spPr>
          <p:txBody>
            <a:bodyPr vert="horz" wrap="square" lIns="0" tIns="13335" rIns="0" bIns="0" rtlCol="0" anchor="b">
              <a:spAutoFit/>
            </a:bodyPr>
            <a:lstStyle>
              <a:lvl1pPr algn="ctr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5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12700" algn="dist">
                <a:lnSpc>
                  <a:spcPct val="100000"/>
                </a:lnSpc>
                <a:spcBef>
                  <a:spcPts val="105"/>
                </a:spcBef>
              </a:pPr>
              <a:r>
                <a:rPr lang="zh-TW" altLang="en-US" sz="3200" dirty="0">
                  <a:solidFill>
                    <a:srgbClr val="C00000"/>
                  </a:solidFill>
                  <a:effectLst>
                    <a:outerShdw blurRad="50800" dist="50800" dir="5400000" sx="1000" sy="1000" algn="ctr" rotWithShape="0">
                      <a:srgbClr val="000000">
                        <a:alpha val="70930"/>
                      </a:srgbClr>
                    </a:outerShdw>
                  </a:effectLst>
                  <a:latin typeface="Heiti SC Medium" pitchFamily="2" charset="-128"/>
                  <a:ea typeface="Heiti SC Medium" pitchFamily="2" charset="-128"/>
                  <a:cs typeface="Microsoft JhengHei"/>
                </a:rPr>
                <a:t>高雄場</a:t>
              </a:r>
              <a:endParaRPr lang="en-US" altLang="zh-TW" sz="3200" dirty="0">
                <a:solidFill>
                  <a:srgbClr val="C00000"/>
                </a:solidFill>
                <a:effectLst>
                  <a:outerShdw blurRad="50800" dist="50800" dir="5400000" sx="1000" sy="1000" algn="ctr" rotWithShape="0">
                    <a:srgbClr val="000000">
                      <a:alpha val="70930"/>
                    </a:srgbClr>
                  </a:outerShdw>
                </a:effectLst>
                <a:latin typeface="Heiti SC Medium" pitchFamily="2" charset="-128"/>
                <a:ea typeface="Heiti SC Medium" pitchFamily="2" charset="-128"/>
                <a:cs typeface="Microsoft JhengHei"/>
              </a:endParaRPr>
            </a:p>
          </p:txBody>
        </p:sp>
        <p:sp>
          <p:nvSpPr>
            <p:cNvPr id="57" name="object 2">
              <a:extLst>
                <a:ext uri="{FF2B5EF4-FFF2-40B4-BE49-F238E27FC236}">
                  <a16:creationId xmlns:a16="http://schemas.microsoft.com/office/drawing/2014/main" id="{2D431A0D-A5C1-A345-A525-2F0BF7B1BD81}"/>
                </a:ext>
              </a:extLst>
            </p:cNvPr>
            <p:cNvSpPr txBox="1">
              <a:spLocks/>
            </p:cNvSpPr>
            <p:nvPr/>
          </p:nvSpPr>
          <p:spPr>
            <a:xfrm>
              <a:off x="4605066" y="1133285"/>
              <a:ext cx="1987706" cy="436902"/>
            </a:xfrm>
            <a:prstGeom prst="rect">
              <a:avLst/>
            </a:prstGeom>
          </p:spPr>
          <p:txBody>
            <a:bodyPr vert="horz" wrap="square" lIns="0" tIns="13335" rIns="0" bIns="0" rtlCol="0" anchor="b">
              <a:spAutoFit/>
            </a:bodyPr>
            <a:lstStyle>
              <a:lvl1pPr algn="ctr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5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12700" algn="l">
                <a:lnSpc>
                  <a:spcPct val="100000"/>
                </a:lnSpc>
                <a:spcBef>
                  <a:spcPts val="105"/>
                </a:spcBef>
              </a:pPr>
              <a:r>
                <a:rPr lang="en-US" altLang="zh-TW" sz="2800" spc="-150" dirty="0">
                  <a:solidFill>
                    <a:srgbClr val="C00000"/>
                  </a:solidFill>
                  <a:latin typeface="Heiti SC Medium" pitchFamily="2" charset="-128"/>
                  <a:ea typeface="Heiti SC Medium" pitchFamily="2" charset="-128"/>
                  <a:cs typeface="Microsoft JhengHei"/>
                </a:rPr>
                <a:t>4</a:t>
              </a:r>
              <a:r>
                <a:rPr lang="zh-TW" altLang="en-US" sz="2800" spc="-150" dirty="0">
                  <a:solidFill>
                    <a:srgbClr val="C00000"/>
                  </a:solidFill>
                  <a:latin typeface="Heiti SC Medium" pitchFamily="2" charset="-128"/>
                  <a:ea typeface="Heiti SC Medium" pitchFamily="2" charset="-128"/>
                  <a:cs typeface="Microsoft JhengHei"/>
                </a:rPr>
                <a:t>月</a:t>
              </a:r>
              <a:r>
                <a:rPr lang="en-US" altLang="zh-TW" sz="2800" spc="-150" dirty="0">
                  <a:solidFill>
                    <a:srgbClr val="C00000"/>
                  </a:solidFill>
                  <a:latin typeface="Heiti SC Medium" pitchFamily="2" charset="-128"/>
                  <a:ea typeface="Heiti SC Medium" pitchFamily="2" charset="-128"/>
                  <a:cs typeface="Microsoft JhengHei"/>
                </a:rPr>
                <a:t>26</a:t>
              </a:r>
              <a:r>
                <a:rPr lang="zh-TW" altLang="en-US" sz="2800" spc="-150" dirty="0">
                  <a:solidFill>
                    <a:srgbClr val="C00000"/>
                  </a:solidFill>
                  <a:latin typeface="Heiti SC Medium" pitchFamily="2" charset="-128"/>
                  <a:ea typeface="Heiti SC Medium" pitchFamily="2" charset="-128"/>
                  <a:cs typeface="Microsoft JhengHei"/>
                </a:rPr>
                <a:t>日</a:t>
              </a:r>
              <a:r>
                <a:rPr lang="en-US" altLang="zh-TW" sz="2800" spc="-150" dirty="0">
                  <a:solidFill>
                    <a:srgbClr val="C00000"/>
                  </a:solidFill>
                  <a:latin typeface="Heiti SC Medium" pitchFamily="2" charset="-128"/>
                  <a:ea typeface="Heiti SC Medium" pitchFamily="2" charset="-128"/>
                  <a:cs typeface="Microsoft JhengHei"/>
                </a:rPr>
                <a:t>(</a:t>
              </a:r>
              <a:r>
                <a:rPr lang="zh-TW" altLang="en-US" sz="2800" spc="-150" dirty="0">
                  <a:solidFill>
                    <a:srgbClr val="C00000"/>
                  </a:solidFill>
                  <a:latin typeface="Heiti SC Medium" pitchFamily="2" charset="-128"/>
                  <a:ea typeface="Heiti SC Medium" pitchFamily="2" charset="-128"/>
                  <a:cs typeface="Microsoft JhengHei"/>
                </a:rPr>
                <a:t>三</a:t>
              </a:r>
              <a:r>
                <a:rPr lang="en-US" altLang="zh-TW" sz="2800" spc="-150" dirty="0">
                  <a:solidFill>
                    <a:srgbClr val="C00000"/>
                  </a:solidFill>
                  <a:latin typeface="Heiti SC Medium" pitchFamily="2" charset="-128"/>
                  <a:ea typeface="Heiti SC Medium" pitchFamily="2" charset="-128"/>
                  <a:cs typeface="Microsoft JhengHei"/>
                </a:rPr>
                <a:t>)</a:t>
              </a:r>
              <a:endParaRPr lang="zh-TW" altLang="en-US" sz="2800" spc="-150" dirty="0">
                <a:solidFill>
                  <a:srgbClr val="C00000"/>
                </a:solidFill>
                <a:latin typeface="Heiti SC Medium" pitchFamily="2" charset="-128"/>
                <a:ea typeface="Heiti SC Medium" pitchFamily="2" charset="-128"/>
                <a:cs typeface="Microsoft JhengHei"/>
              </a:endParaRPr>
            </a:p>
          </p:txBody>
        </p:sp>
      </p:grpSp>
      <p:sp>
        <p:nvSpPr>
          <p:cNvPr id="65" name="圓角化對角線角落矩形 64">
            <a:extLst>
              <a:ext uri="{FF2B5EF4-FFF2-40B4-BE49-F238E27FC236}">
                <a16:creationId xmlns:a16="http://schemas.microsoft.com/office/drawing/2014/main" id="{607CA3CE-67B5-7341-9C34-047D86AAA925}"/>
              </a:ext>
            </a:extLst>
          </p:cNvPr>
          <p:cNvSpPr/>
          <p:nvPr/>
        </p:nvSpPr>
        <p:spPr>
          <a:xfrm>
            <a:off x="249587" y="3374918"/>
            <a:ext cx="2957107" cy="2237484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dist="1488" sx="1000" sy="1000" algn="ctr" rotWithShape="0">
              <a:schemeClr val="accent6">
                <a:lumMod val="40000"/>
                <a:lumOff val="60000"/>
              </a:schemeClr>
            </a:outerShdw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44" name="object 4">
            <a:extLst>
              <a:ext uri="{FF2B5EF4-FFF2-40B4-BE49-F238E27FC236}">
                <a16:creationId xmlns:a16="http://schemas.microsoft.com/office/drawing/2014/main" id="{23BC4382-3181-5346-8FE7-71F630DBAB61}"/>
              </a:ext>
            </a:extLst>
          </p:cNvPr>
          <p:cNvSpPr txBox="1"/>
          <p:nvPr/>
        </p:nvSpPr>
        <p:spPr>
          <a:xfrm>
            <a:off x="461870" y="3484441"/>
            <a:ext cx="2610759" cy="15873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>
              <a:lnSpc>
                <a:spcPct val="130000"/>
              </a:lnSpc>
              <a:spcBef>
                <a:spcPts val="95"/>
              </a:spcBef>
              <a:buSzPct val="92307"/>
              <a:tabLst>
                <a:tab pos="160655" algn="l"/>
              </a:tabLst>
            </a:pPr>
            <a:r>
              <a:rPr lang="en-US" sz="1900" b="1" spc="-2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+mj-ea"/>
                <a:ea typeface="+mj-ea"/>
                <a:cs typeface="Microsoft JhengHei"/>
              </a:rPr>
              <a:t>您有以下問題嗎？</a:t>
            </a:r>
          </a:p>
          <a:p>
            <a:pPr marL="160020" indent="-147955">
              <a:lnSpc>
                <a:spcPct val="130000"/>
              </a:lnSpc>
              <a:spcBef>
                <a:spcPts val="95"/>
              </a:spcBef>
              <a:buSzPct val="92307"/>
              <a:buFont typeface="Wingdings"/>
              <a:buChar char=""/>
              <a:tabLst>
                <a:tab pos="160655" algn="l"/>
              </a:tabLst>
            </a:pPr>
            <a:r>
              <a:rPr lang="zh-TW" altLang="en-US" sz="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algun Gothic"/>
              </a:rPr>
              <a:t>如何拓銷重點市場？</a:t>
            </a:r>
            <a:endParaRPr lang="en-US" altLang="zh-TW" sz="1500" b="1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algun Gothic"/>
            </a:endParaRPr>
          </a:p>
          <a:p>
            <a:pPr marL="160020" indent="-147955">
              <a:lnSpc>
                <a:spcPct val="130000"/>
              </a:lnSpc>
              <a:spcBef>
                <a:spcPts val="95"/>
              </a:spcBef>
              <a:buSzPct val="92307"/>
              <a:buFont typeface="Wingdings"/>
              <a:buChar char=""/>
              <a:tabLst>
                <a:tab pos="160655" algn="l"/>
              </a:tabLst>
            </a:pPr>
            <a:r>
              <a:rPr lang="zh-TW" altLang="en-US" sz="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algun Gothic"/>
              </a:rPr>
              <a:t>貿協有哪些資源及推廣活動？</a:t>
            </a:r>
            <a:endParaRPr sz="1500" b="1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algun Gothic"/>
            </a:endParaRPr>
          </a:p>
          <a:p>
            <a:pPr marL="160020" indent="-147955">
              <a:lnSpc>
                <a:spcPct val="130000"/>
              </a:lnSpc>
              <a:buSzPct val="92307"/>
              <a:buFont typeface="Wingdings"/>
              <a:buChar char=""/>
              <a:tabLst>
                <a:tab pos="160655" algn="l"/>
              </a:tabLst>
            </a:pPr>
            <a:r>
              <a:rPr lang="zh-TW" altLang="en-US" sz="1500" b="1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algun Gothic"/>
              </a:rPr>
              <a:t>清真市場趨勢動向</a:t>
            </a:r>
            <a:r>
              <a:rPr sz="1500" b="1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algun Gothic"/>
              </a:rPr>
              <a:t>？</a:t>
            </a:r>
            <a:endParaRPr lang="en-US" sz="1500" b="1" spc="-50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algun Gothic"/>
            </a:endParaRPr>
          </a:p>
          <a:p>
            <a:pPr marL="160020" indent="-147955">
              <a:lnSpc>
                <a:spcPct val="130000"/>
              </a:lnSpc>
              <a:buSzPct val="92307"/>
              <a:buFont typeface="Wingdings"/>
              <a:buChar char=""/>
              <a:tabLst>
                <a:tab pos="160655" algn="l"/>
              </a:tabLst>
            </a:pPr>
            <a:r>
              <a:rPr lang="zh-TW" altLang="en-US" sz="1500" b="1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algun Gothic"/>
              </a:rPr>
              <a:t>清真</a:t>
            </a:r>
            <a:r>
              <a:rPr lang="zh-TW" altLang="en-US" sz="1500" b="1" spc="-2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驗證申請、</a:t>
            </a:r>
            <a:r>
              <a:rPr lang="zh-TW" altLang="en-US" sz="1500" b="1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algun Gothic"/>
              </a:rPr>
              <a:t>拓銷障礙？</a:t>
            </a:r>
            <a:endParaRPr lang="en-US" altLang="zh-TW" sz="1500" b="1" spc="-50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algun Gothic"/>
            </a:endParaRPr>
          </a:p>
        </p:txBody>
      </p:sp>
      <p:sp>
        <p:nvSpPr>
          <p:cNvPr id="66" name="圓角化對角線角落矩形 65">
            <a:extLst>
              <a:ext uri="{FF2B5EF4-FFF2-40B4-BE49-F238E27FC236}">
                <a16:creationId xmlns:a16="http://schemas.microsoft.com/office/drawing/2014/main" id="{40AA5260-1A08-914B-AF3D-D2587A5B6C31}"/>
              </a:ext>
            </a:extLst>
          </p:cNvPr>
          <p:cNvSpPr/>
          <p:nvPr/>
        </p:nvSpPr>
        <p:spPr>
          <a:xfrm>
            <a:off x="220487" y="5310310"/>
            <a:ext cx="2976985" cy="1820373"/>
          </a:xfrm>
          <a:prstGeom prst="round2DiagRect">
            <a:avLst/>
          </a:prstGeom>
          <a:gradFill>
            <a:gsLst>
              <a:gs pos="0">
                <a:srgbClr val="F0FFEF"/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rgbClr val="F0FFEF"/>
              </a:gs>
            </a:gsLst>
            <a:lin ang="13500000" scaled="0"/>
          </a:gra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74" name="object 2">
            <a:extLst>
              <a:ext uri="{FF2B5EF4-FFF2-40B4-BE49-F238E27FC236}">
                <a16:creationId xmlns:a16="http://schemas.microsoft.com/office/drawing/2014/main" id="{4784B8D1-9786-3242-AC17-1534CC97760E}"/>
              </a:ext>
            </a:extLst>
          </p:cNvPr>
          <p:cNvSpPr txBox="1">
            <a:spLocks/>
          </p:cNvSpPr>
          <p:nvPr/>
        </p:nvSpPr>
        <p:spPr>
          <a:xfrm>
            <a:off x="1644404" y="855253"/>
            <a:ext cx="2031258" cy="624209"/>
          </a:xfrm>
          <a:prstGeom prst="rect">
            <a:avLst/>
          </a:prstGeom>
        </p:spPr>
        <p:txBody>
          <a:bodyPr vert="horz" wrap="square" lIns="0" tIns="13335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dist">
              <a:lnSpc>
                <a:spcPct val="100000"/>
              </a:lnSpc>
              <a:spcBef>
                <a:spcPts val="105"/>
              </a:spcBef>
            </a:pPr>
            <a:r>
              <a:rPr lang="zh-TW" altLang="zh-TW" sz="3600" b="1" dirty="0">
                <a:solidFill>
                  <a:schemeClr val="accent6">
                    <a:lumMod val="75000"/>
                  </a:schemeClr>
                </a:solidFill>
                <a:effectLst/>
                <a:latin typeface="JF-JINXUAN-FRESH MEDIUM" panose="020B0800000000000000" pitchFamily="34" charset="-120"/>
                <a:ea typeface="JF-JINXUAN-FRESH MEDIUM" panose="020B0800000000000000" pitchFamily="34" charset="-120"/>
                <a:cs typeface="Times New Roman" panose="02020603050405020304" pitchFamily="18" charset="0"/>
              </a:rPr>
              <a:t>清真產業</a:t>
            </a:r>
            <a:endParaRPr lang="zh-TW" altLang="en-US" sz="3600" dirty="0">
              <a:solidFill>
                <a:schemeClr val="accent6">
                  <a:lumMod val="75000"/>
                </a:schemeClr>
              </a:solidFill>
              <a:latin typeface="jf-jinxuan-fresh Medium" panose="020B0800000000000000" pitchFamily="34" charset="-120"/>
              <a:ea typeface="jf-jinxuan-fresh Medium" panose="020B0800000000000000" pitchFamily="34" charset="-120"/>
              <a:cs typeface="Microsoft JhengHei"/>
            </a:endParaRPr>
          </a:p>
        </p:txBody>
      </p:sp>
      <p:pic>
        <p:nvPicPr>
          <p:cNvPr id="91" name="圖片 90">
            <a:extLst>
              <a:ext uri="{FF2B5EF4-FFF2-40B4-BE49-F238E27FC236}">
                <a16:creationId xmlns:a16="http://schemas.microsoft.com/office/drawing/2014/main" id="{BFAF93EF-4B22-8540-AF08-3A4165EC8C92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95832" b="899"/>
          <a:stretch/>
        </p:blipFill>
        <p:spPr>
          <a:xfrm>
            <a:off x="302190" y="9584491"/>
            <a:ext cx="6353668" cy="299997"/>
          </a:xfrm>
          <a:prstGeom prst="rect">
            <a:avLst/>
          </a:prstGeom>
        </p:spPr>
      </p:pic>
      <p:sp>
        <p:nvSpPr>
          <p:cNvPr id="71" name="object 18">
            <a:extLst>
              <a:ext uri="{FF2B5EF4-FFF2-40B4-BE49-F238E27FC236}">
                <a16:creationId xmlns:a16="http://schemas.microsoft.com/office/drawing/2014/main" id="{F9EBDABA-4E4D-AB45-9E3D-1657F39FED99}"/>
              </a:ext>
            </a:extLst>
          </p:cNvPr>
          <p:cNvSpPr txBox="1"/>
          <p:nvPr/>
        </p:nvSpPr>
        <p:spPr>
          <a:xfrm>
            <a:off x="3685255" y="9121220"/>
            <a:ext cx="2071370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solidFill>
                  <a:schemeClr val="bg1"/>
                </a:solidFill>
                <a:latin typeface="+mn-ea"/>
                <a:cs typeface="Malgun Gothic"/>
              </a:rPr>
              <a:t>*</a:t>
            </a:r>
            <a:r>
              <a:rPr sz="1300" spc="-20" dirty="0">
                <a:solidFill>
                  <a:schemeClr val="bg1"/>
                </a:solidFill>
                <a:latin typeface="+mn-ea"/>
                <a:cs typeface="Malgun Gothic"/>
              </a:rPr>
              <a:t>本會保有修改活動內容權</a:t>
            </a:r>
            <a:r>
              <a:rPr sz="1300" spc="-50" dirty="0">
                <a:solidFill>
                  <a:schemeClr val="bg1"/>
                </a:solidFill>
                <a:latin typeface="+mn-ea"/>
                <a:cs typeface="Malgun Gothic"/>
              </a:rPr>
              <a:t>利</a:t>
            </a:r>
            <a:endParaRPr sz="1300" dirty="0">
              <a:solidFill>
                <a:schemeClr val="bg1"/>
              </a:solidFill>
              <a:latin typeface="+mn-ea"/>
              <a:cs typeface="Malgun Gothic"/>
            </a:endParaRPr>
          </a:p>
        </p:txBody>
      </p:sp>
      <p:sp>
        <p:nvSpPr>
          <p:cNvPr id="67" name="object 11">
            <a:extLst>
              <a:ext uri="{FF2B5EF4-FFF2-40B4-BE49-F238E27FC236}">
                <a16:creationId xmlns:a16="http://schemas.microsoft.com/office/drawing/2014/main" id="{87D350B7-A147-764C-A35E-8F411F313342}"/>
              </a:ext>
            </a:extLst>
          </p:cNvPr>
          <p:cNvSpPr txBox="1"/>
          <p:nvPr/>
        </p:nvSpPr>
        <p:spPr>
          <a:xfrm>
            <a:off x="3336243" y="3391880"/>
            <a:ext cx="3406706" cy="2381999"/>
          </a:xfrm>
          <a:custGeom>
            <a:avLst/>
            <a:gdLst>
              <a:gd name="connsiteX0" fmla="*/ 0 w 3399086"/>
              <a:gd name="connsiteY0" fmla="*/ 0 h 2108141"/>
              <a:gd name="connsiteX1" fmla="*/ 3399086 w 3399086"/>
              <a:gd name="connsiteY1" fmla="*/ 0 h 2108141"/>
              <a:gd name="connsiteX2" fmla="*/ 3399086 w 3399086"/>
              <a:gd name="connsiteY2" fmla="*/ 2108141 h 2108141"/>
              <a:gd name="connsiteX3" fmla="*/ 0 w 3399086"/>
              <a:gd name="connsiteY3" fmla="*/ 2108141 h 2108141"/>
              <a:gd name="connsiteX4" fmla="*/ 0 w 3399086"/>
              <a:gd name="connsiteY4" fmla="*/ 0 h 2108141"/>
              <a:gd name="connsiteX0" fmla="*/ 0 w 3399086"/>
              <a:gd name="connsiteY0" fmla="*/ 0 h 2237681"/>
              <a:gd name="connsiteX1" fmla="*/ 3399086 w 3399086"/>
              <a:gd name="connsiteY1" fmla="*/ 0 h 2237681"/>
              <a:gd name="connsiteX2" fmla="*/ 3399086 w 3399086"/>
              <a:gd name="connsiteY2" fmla="*/ 2108141 h 2237681"/>
              <a:gd name="connsiteX3" fmla="*/ 7620 w 3399086"/>
              <a:gd name="connsiteY3" fmla="*/ 2237681 h 2237681"/>
              <a:gd name="connsiteX4" fmla="*/ 0 w 3399086"/>
              <a:gd name="connsiteY4" fmla="*/ 0 h 2237681"/>
              <a:gd name="connsiteX0" fmla="*/ 0 w 3406706"/>
              <a:gd name="connsiteY0" fmla="*/ 0 h 2252921"/>
              <a:gd name="connsiteX1" fmla="*/ 3399086 w 3406706"/>
              <a:gd name="connsiteY1" fmla="*/ 0 h 2252921"/>
              <a:gd name="connsiteX2" fmla="*/ 3406706 w 3406706"/>
              <a:gd name="connsiteY2" fmla="*/ 2252921 h 2252921"/>
              <a:gd name="connsiteX3" fmla="*/ 7620 w 3406706"/>
              <a:gd name="connsiteY3" fmla="*/ 2237681 h 2252921"/>
              <a:gd name="connsiteX4" fmla="*/ 0 w 3406706"/>
              <a:gd name="connsiteY4" fmla="*/ 0 h 2252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06706" h="2252921">
                <a:moveTo>
                  <a:pt x="0" y="0"/>
                </a:moveTo>
                <a:lnTo>
                  <a:pt x="3399086" y="0"/>
                </a:lnTo>
                <a:lnTo>
                  <a:pt x="3406706" y="2252921"/>
                </a:lnTo>
                <a:lnTo>
                  <a:pt x="7620" y="2237681"/>
                </a:lnTo>
                <a:lnTo>
                  <a:pt x="0" y="0"/>
                </a:lnTo>
                <a:close/>
              </a:path>
            </a:pathLst>
          </a:custGeom>
        </p:spPr>
        <p:txBody>
          <a:bodyPr vert="horz" wrap="square" lIns="0" tIns="12065" rIns="0" bIns="0" rtlCol="0">
            <a:spAutoFit/>
          </a:bodyPr>
          <a:lstStyle/>
          <a:p>
            <a:pPr marL="35560">
              <a:spcBef>
                <a:spcPts val="95"/>
              </a:spcBef>
            </a:pPr>
            <a:r>
              <a:rPr sz="1200" spc="-1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【</a:t>
            </a:r>
            <a:r>
              <a:rPr sz="1200" spc="-2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日期</a:t>
            </a:r>
            <a:r>
              <a:rPr sz="1200" spc="-1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】</a:t>
            </a:r>
            <a:r>
              <a:rPr sz="2000" spc="-25" dirty="0">
                <a:highlight>
                  <a:srgbClr val="FFFF00"/>
                </a:highlight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202</a:t>
            </a:r>
            <a:r>
              <a:rPr lang="en-US" sz="2000" spc="-25" dirty="0">
                <a:highlight>
                  <a:srgbClr val="FFFF00"/>
                </a:highlight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3</a:t>
            </a:r>
            <a:r>
              <a:rPr sz="2000" spc="-20" dirty="0">
                <a:highlight>
                  <a:srgbClr val="FFFF00"/>
                </a:highlight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年</a:t>
            </a:r>
            <a:r>
              <a:rPr lang="en-US" altLang="zh-TW" sz="2000" spc="-20" dirty="0">
                <a:highlight>
                  <a:srgbClr val="FFFF00"/>
                </a:highlight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4</a:t>
            </a:r>
            <a:r>
              <a:rPr sz="2000" spc="-20" dirty="0">
                <a:highlight>
                  <a:srgbClr val="FFFF00"/>
                </a:highlight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月</a:t>
            </a:r>
            <a:r>
              <a:rPr lang="en-US" altLang="zh-TW" sz="2000" spc="-30" dirty="0">
                <a:highlight>
                  <a:srgbClr val="FFFF00"/>
                </a:highlight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26</a:t>
            </a:r>
            <a:r>
              <a:rPr sz="2000" spc="-10" dirty="0">
                <a:highlight>
                  <a:srgbClr val="FFFF00"/>
                </a:highlight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日(</a:t>
            </a:r>
            <a:r>
              <a:rPr sz="2000" spc="-20" dirty="0" err="1">
                <a:highlight>
                  <a:srgbClr val="FFFF00"/>
                </a:highlight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星期</a:t>
            </a:r>
            <a:r>
              <a:rPr lang="zh-TW" altLang="en-US" sz="2000" spc="-20" dirty="0">
                <a:highlight>
                  <a:srgbClr val="FFFF00"/>
                </a:highlight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三</a:t>
            </a:r>
            <a:r>
              <a:rPr sz="2000" spc="-20" dirty="0">
                <a:highlight>
                  <a:srgbClr val="FFFF00"/>
                </a:highlight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)</a:t>
            </a:r>
            <a:r>
              <a:rPr lang="en-US" sz="2000" spc="-20" dirty="0">
                <a:highlight>
                  <a:srgbClr val="FFFF00"/>
                </a:highlight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 </a:t>
            </a:r>
            <a:br>
              <a:rPr lang="en-US" sz="1400" spc="-2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</a:br>
            <a:r>
              <a:rPr lang="en-US" sz="1400" spc="-2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              </a:t>
            </a:r>
            <a:r>
              <a:rPr sz="1600" spc="-2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13時</a:t>
            </a:r>
            <a:r>
              <a:rPr sz="1600" spc="-1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至</a:t>
            </a:r>
            <a:r>
              <a:rPr sz="1600" spc="-25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1</a:t>
            </a:r>
            <a:r>
              <a:rPr lang="en-US" sz="1600" spc="-25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7</a:t>
            </a:r>
            <a:r>
              <a:rPr sz="1600" spc="-5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時</a:t>
            </a:r>
            <a:endParaRPr sz="1600" dirty="0">
              <a:latin typeface="Microsoft JhengHei" panose="020B0604030504040204" pitchFamily="34" charset="-120"/>
              <a:ea typeface="Microsoft JhengHei" panose="020B0604030504040204" pitchFamily="34" charset="-120"/>
              <a:cs typeface="Malgun Gothic"/>
            </a:endParaRPr>
          </a:p>
          <a:p>
            <a:pPr marL="35560">
              <a:lnSpc>
                <a:spcPct val="80000"/>
              </a:lnSpc>
              <a:spcBef>
                <a:spcPts val="1030"/>
              </a:spcBef>
            </a:pPr>
            <a:r>
              <a:rPr sz="1200" spc="-1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【</a:t>
            </a:r>
            <a:r>
              <a:rPr sz="1200" spc="-20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地點</a:t>
            </a:r>
            <a:r>
              <a:rPr sz="12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】</a:t>
            </a:r>
            <a:r>
              <a:rPr lang="zh-TW" altLang="en-US" sz="12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外貿協會高雄辦事處</a:t>
            </a:r>
            <a:r>
              <a:rPr lang="en-US" altLang="zh-TW" sz="1200" b="1" u="sng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502</a:t>
            </a:r>
            <a:r>
              <a:rPr lang="zh-TW" altLang="en-US" sz="12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會議室</a:t>
            </a:r>
            <a:endParaRPr lang="en-US" sz="1200" spc="-50" dirty="0">
              <a:latin typeface="Microsoft JhengHei" panose="020B0604030504040204" pitchFamily="34" charset="-120"/>
              <a:ea typeface="Microsoft JhengHei" panose="020B0604030504040204" pitchFamily="34" charset="-120"/>
              <a:cs typeface="Malgun Gothic"/>
            </a:endParaRPr>
          </a:p>
          <a:p>
            <a:pPr marL="492760" lvl="1">
              <a:lnSpc>
                <a:spcPct val="80000"/>
              </a:lnSpc>
              <a:spcBef>
                <a:spcPts val="1030"/>
              </a:spcBef>
            </a:pPr>
            <a:r>
              <a:rPr lang="zh-TW" altLang="en-US" sz="1200" b="0" i="0" u="none" strike="noStrike" dirty="0">
                <a:solidFill>
                  <a:srgbClr val="202124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en-US" altLang="zh-TW" sz="1200" b="0" i="0" u="none" strike="noStrike" dirty="0">
                <a:solidFill>
                  <a:srgbClr val="202124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200" b="0" i="0" u="none" strike="noStrike" dirty="0">
                <a:solidFill>
                  <a:srgbClr val="202124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高雄市</a:t>
            </a:r>
            <a:r>
              <a:rPr lang="zh-TW" altLang="en-US" sz="1200" dirty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苓</a:t>
            </a:r>
            <a:r>
              <a:rPr lang="zh-TW" altLang="en-US" sz="1200" b="0" i="0" u="none" strike="noStrike" dirty="0">
                <a:solidFill>
                  <a:srgbClr val="202124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雅區民權一路</a:t>
            </a:r>
            <a:r>
              <a:rPr lang="en-US" altLang="zh-TW" sz="1200" b="0" i="0" u="none" strike="noStrike" dirty="0">
                <a:solidFill>
                  <a:srgbClr val="202124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28</a:t>
            </a:r>
            <a:r>
              <a:rPr lang="zh-TW" altLang="en-US" sz="1200" b="0" i="0" u="none" strike="noStrike" dirty="0">
                <a:solidFill>
                  <a:srgbClr val="202124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號</a:t>
            </a:r>
            <a:r>
              <a:rPr lang="en-US" altLang="zh-TW" sz="1200" b="0" i="0" u="none" strike="noStrike" dirty="0">
                <a:solidFill>
                  <a:srgbClr val="202124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1200" b="0" i="0" u="none" strike="noStrike" dirty="0">
                <a:solidFill>
                  <a:srgbClr val="202124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樓</a:t>
            </a:r>
            <a:r>
              <a:rPr lang="en-US" altLang="zh-TW" sz="1200" b="0" i="0" u="none" strike="noStrike" dirty="0">
                <a:solidFill>
                  <a:srgbClr val="202124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200" b="0" i="0" u="none" strike="noStrike" dirty="0">
              <a:solidFill>
                <a:srgbClr val="202124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2700" marR="5080">
              <a:lnSpc>
                <a:spcPct val="130000"/>
              </a:lnSpc>
              <a:spcBef>
                <a:spcPts val="1030"/>
              </a:spcBef>
              <a:spcAft>
                <a:spcPts val="1030"/>
              </a:spcAft>
            </a:pPr>
            <a:r>
              <a:rPr lang="en-US" altLang="zh-TW" sz="1200" spc="-1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【</a:t>
            </a:r>
            <a:r>
              <a:rPr lang="zh-TW" altLang="en-US" sz="1200" spc="-2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報名</a:t>
            </a:r>
            <a:r>
              <a:rPr lang="en-US" altLang="zh-TW" sz="1200" spc="-1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】</a:t>
            </a:r>
            <a:r>
              <a:rPr lang="zh-TW" altLang="en-US" sz="1200" spc="-2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連結網址或</a:t>
            </a:r>
            <a:r>
              <a:rPr lang="zh-TW" altLang="en-US" sz="1100" spc="-2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掃左下角</a:t>
            </a:r>
            <a:r>
              <a:rPr lang="en-US" altLang="zh-TW" sz="1100" spc="-10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Qrcode</a:t>
            </a:r>
            <a:br>
              <a:rPr lang="zh-TW" altLang="en-US" sz="1100" spc="-1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</a:br>
            <a:br>
              <a:rPr lang="zh-TW" altLang="en-US" sz="1100" spc="-1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</a:br>
            <a:r>
              <a:rPr lang="zh-TW" altLang="en-US" sz="1100" spc="-1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 </a:t>
            </a:r>
            <a:r>
              <a:rPr lang="en-US" altLang="zh-TW" sz="1100" u="sng" dirty="0">
                <a:solidFill>
                  <a:schemeClr val="accent5">
                    <a:lumMod val="75000"/>
                  </a:schemeClr>
                </a:solidFill>
                <a:uFill>
                  <a:solidFill>
                    <a:schemeClr val="accent5">
                      <a:lumMod val="75000"/>
                    </a:schemeClr>
                  </a:solidFill>
                </a:uFill>
                <a:latin typeface="Microsoft JhengHei" panose="020B0604030504040204" pitchFamily="34" charset="-120"/>
                <a:ea typeface="Microsoft JhengHei" panose="020B0604030504040204" pitchFamily="34" charset="-120"/>
                <a:cs typeface="Malgun Gothic"/>
              </a:rPr>
              <a:t>https://events.taiwantrade.com/2023HALAL-f11</a:t>
            </a:r>
            <a:br>
              <a:rPr lang="zh-TW" altLang="en-US" sz="1200" b="1" spc="-2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200" b="1" spc="-2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＊採「線上報名」</a:t>
            </a:r>
            <a:br>
              <a:rPr lang="en-US" altLang="zh-TW" sz="1200" b="1" spc="-2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200" b="1" spc="-2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＊一對一諮詢服務，名額有限，人數額滿為止。</a:t>
            </a: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6FF262BF-6F79-4D6A-8207-E54FC4BB2C97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11233" t="11364" r="10702" b="10952"/>
          <a:stretch/>
        </p:blipFill>
        <p:spPr>
          <a:xfrm>
            <a:off x="1142873" y="7391645"/>
            <a:ext cx="1263111" cy="1256934"/>
          </a:xfrm>
          <a:prstGeom prst="rect">
            <a:avLst/>
          </a:prstGeom>
        </p:spPr>
      </p:pic>
      <p:pic>
        <p:nvPicPr>
          <p:cNvPr id="47" name="圖片 46">
            <a:extLst>
              <a:ext uri="{FF2B5EF4-FFF2-40B4-BE49-F238E27FC236}">
                <a16:creationId xmlns:a16="http://schemas.microsoft.com/office/drawing/2014/main" id="{6BD4EF00-E6CD-49DB-90E3-40234010A3A1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19" t="78585" r="278" b="8819"/>
          <a:stretch/>
        </p:blipFill>
        <p:spPr>
          <a:xfrm>
            <a:off x="-26055" y="8735944"/>
            <a:ext cx="6886002" cy="717883"/>
          </a:xfrm>
          <a:prstGeom prst="rect">
            <a:avLst/>
          </a:prstGeom>
        </p:spPr>
      </p:pic>
      <p:grpSp>
        <p:nvGrpSpPr>
          <p:cNvPr id="49" name="群組 48">
            <a:extLst>
              <a:ext uri="{FF2B5EF4-FFF2-40B4-BE49-F238E27FC236}">
                <a16:creationId xmlns:a16="http://schemas.microsoft.com/office/drawing/2014/main" id="{1E33F498-82E3-4CBA-AD61-A45FEB4F974E}"/>
              </a:ext>
            </a:extLst>
          </p:cNvPr>
          <p:cNvGrpSpPr/>
          <p:nvPr/>
        </p:nvGrpSpPr>
        <p:grpSpPr>
          <a:xfrm>
            <a:off x="2082204" y="69682"/>
            <a:ext cx="6883524" cy="1861121"/>
            <a:chOff x="787162" y="620978"/>
            <a:chExt cx="8211795" cy="2319209"/>
          </a:xfrm>
        </p:grpSpPr>
        <p:pic>
          <p:nvPicPr>
            <p:cNvPr id="50" name="圖片 49">
              <a:extLst>
                <a:ext uri="{FF2B5EF4-FFF2-40B4-BE49-F238E27FC236}">
                  <a16:creationId xmlns:a16="http://schemas.microsoft.com/office/drawing/2014/main" id="{1B2056E1-7D24-47A9-9E41-DFFB2591773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alphaModFix/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artisticGlowDiffused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 rot="235132">
              <a:off x="3119635" y="620978"/>
              <a:ext cx="3336019" cy="2319209"/>
            </a:xfrm>
            <a:prstGeom prst="rect">
              <a:avLst/>
            </a:prstGeom>
          </p:spPr>
        </p:pic>
        <p:sp>
          <p:nvSpPr>
            <p:cNvPr id="51" name="object 2">
              <a:extLst>
                <a:ext uri="{FF2B5EF4-FFF2-40B4-BE49-F238E27FC236}">
                  <a16:creationId xmlns:a16="http://schemas.microsoft.com/office/drawing/2014/main" id="{295B6072-CE2A-478C-A89E-2CDA10CC4447}"/>
                </a:ext>
              </a:extLst>
            </p:cNvPr>
            <p:cNvSpPr txBox="1">
              <a:spLocks/>
            </p:cNvSpPr>
            <p:nvPr/>
          </p:nvSpPr>
          <p:spPr>
            <a:xfrm>
              <a:off x="1181289" y="1147106"/>
              <a:ext cx="7239353" cy="361159"/>
            </a:xfrm>
            <a:prstGeom prst="rect">
              <a:avLst/>
            </a:prstGeom>
          </p:spPr>
          <p:txBody>
            <a:bodyPr vert="horz" wrap="square" lIns="0" tIns="13335" rIns="0" bIns="0" rtlCol="0" anchor="b">
              <a:spAutoFit/>
            </a:bodyPr>
            <a:lstStyle>
              <a:lvl1pPr algn="ctr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5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12700">
                <a:lnSpc>
                  <a:spcPct val="60000"/>
                </a:lnSpc>
                <a:spcBef>
                  <a:spcPts val="105"/>
                </a:spcBef>
              </a:pPr>
              <a:r>
                <a:rPr lang="zh-TW" altLang="en-US" sz="2800" b="1" dirty="0">
                  <a:solidFill>
                    <a:schemeClr val="bg1"/>
                  </a:solidFill>
                  <a:latin typeface="GenRyuMin TW M" panose="02020500000000000000" pitchFamily="18" charset="-120"/>
                  <a:ea typeface="GenRyuMin TW M" panose="02020500000000000000" pitchFamily="18" charset="-120"/>
                  <a:cs typeface="WenQuanYi Micro Hei" panose="020B0606030804020204" pitchFamily="34" charset="-128"/>
                </a:rPr>
                <a:t>加碼</a:t>
              </a:r>
              <a:r>
                <a:rPr lang="en-US" altLang="zh-TW" sz="2800" b="1" dirty="0">
                  <a:solidFill>
                    <a:schemeClr val="bg1"/>
                  </a:solidFill>
                  <a:latin typeface="GenRyuMin TW M" panose="02020500000000000000" pitchFamily="18" charset="-120"/>
                  <a:ea typeface="GenRyuMin TW M" panose="02020500000000000000" pitchFamily="18" charset="-120"/>
                  <a:cs typeface="WenQuanYi Micro Hei" panose="020B0606030804020204" pitchFamily="34" charset="-128"/>
                </a:rPr>
                <a:t>!</a:t>
              </a:r>
              <a:r>
                <a:rPr lang="zh-TW" altLang="en-US" sz="2400" b="1" dirty="0">
                  <a:solidFill>
                    <a:schemeClr val="bg1"/>
                  </a:solidFill>
                  <a:latin typeface="GenRyuMin TW M" panose="02020500000000000000" pitchFamily="18" charset="-120"/>
                  <a:ea typeface="GenRyuMin TW M" panose="02020500000000000000" pitchFamily="18" charset="-120"/>
                  <a:cs typeface="WenQuanYi Micro Hei" panose="020B0606030804020204" pitchFamily="34" charset="-128"/>
                </a:rPr>
                <a:t>免費諮詢</a:t>
              </a:r>
              <a:endParaRPr lang="zh-TW" altLang="en-US" sz="2800" b="1" dirty="0">
                <a:solidFill>
                  <a:schemeClr val="bg1"/>
                </a:solidFill>
                <a:latin typeface="GenRyuMin TW M" panose="02020500000000000000" pitchFamily="18" charset="-120"/>
                <a:ea typeface="GenRyuMin TW M" panose="02020500000000000000" pitchFamily="18" charset="-120"/>
                <a:cs typeface="WenQuanYi Micro Hei" panose="020B0606030804020204" pitchFamily="34" charset="-128"/>
              </a:endParaRPr>
            </a:p>
          </p:txBody>
        </p:sp>
        <p:sp>
          <p:nvSpPr>
            <p:cNvPr id="52" name="object 2">
              <a:extLst>
                <a:ext uri="{FF2B5EF4-FFF2-40B4-BE49-F238E27FC236}">
                  <a16:creationId xmlns:a16="http://schemas.microsoft.com/office/drawing/2014/main" id="{F4824F1C-D744-45B2-9677-5B37C082D8AE}"/>
                </a:ext>
              </a:extLst>
            </p:cNvPr>
            <p:cNvSpPr txBox="1">
              <a:spLocks/>
            </p:cNvSpPr>
            <p:nvPr/>
          </p:nvSpPr>
          <p:spPr>
            <a:xfrm>
              <a:off x="787162" y="1691711"/>
              <a:ext cx="8211795" cy="311939"/>
            </a:xfrm>
            <a:prstGeom prst="rect">
              <a:avLst/>
            </a:prstGeom>
          </p:spPr>
          <p:txBody>
            <a:bodyPr vert="horz" wrap="square" lIns="0" tIns="13335" rIns="0" bIns="0" rtlCol="0" anchor="b">
              <a:spAutoFit/>
            </a:bodyPr>
            <a:lstStyle>
              <a:lvl1pPr algn="ctr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5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12700">
                <a:lnSpc>
                  <a:spcPct val="60000"/>
                </a:lnSpc>
                <a:spcBef>
                  <a:spcPts val="105"/>
                </a:spcBef>
              </a:pPr>
              <a:r>
                <a:rPr lang="zh-TW" altLang="en-US" sz="2400" b="1" dirty="0">
                  <a:solidFill>
                    <a:schemeClr val="bg1"/>
                  </a:solidFill>
                  <a:latin typeface="GenRyuMin TW M" panose="02020500000000000000" pitchFamily="18" charset="-120"/>
                  <a:ea typeface="GenRyuMin TW M" panose="02020500000000000000" pitchFamily="18" charset="-120"/>
                  <a:cs typeface="WenQuanYi Micro Hei" panose="020B0606030804020204" pitchFamily="34" charset="-128"/>
                </a:rPr>
                <a:t>客製服務</a:t>
              </a:r>
            </a:p>
          </p:txBody>
        </p:sp>
        <p:cxnSp>
          <p:nvCxnSpPr>
            <p:cNvPr id="53" name="直線接點 52">
              <a:extLst>
                <a:ext uri="{FF2B5EF4-FFF2-40B4-BE49-F238E27FC236}">
                  <a16:creationId xmlns:a16="http://schemas.microsoft.com/office/drawing/2014/main" id="{0DB693EF-4EDA-4CDF-8BFB-235EE9479C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7724" y="1517563"/>
              <a:ext cx="2417020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4" name="直線接點 53">
              <a:extLst>
                <a:ext uri="{FF2B5EF4-FFF2-40B4-BE49-F238E27FC236}">
                  <a16:creationId xmlns:a16="http://schemas.microsoft.com/office/drawing/2014/main" id="{5EB04745-7A09-4847-9949-450BB296693D}"/>
                </a:ext>
              </a:extLst>
            </p:cNvPr>
            <p:cNvCxnSpPr>
              <a:cxnSpLocks/>
            </p:cNvCxnSpPr>
            <p:nvPr/>
          </p:nvCxnSpPr>
          <p:spPr>
            <a:xfrm>
              <a:off x="4207173" y="2003650"/>
              <a:ext cx="1430178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7AA743F8-89BD-4D05-B3A2-1B25571D1BBB}"/>
              </a:ext>
            </a:extLst>
          </p:cNvPr>
          <p:cNvSpPr txBox="1"/>
          <p:nvPr/>
        </p:nvSpPr>
        <p:spPr>
          <a:xfrm>
            <a:off x="271055" y="5360212"/>
            <a:ext cx="2914169" cy="1919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>
              <a:lnSpc>
                <a:spcPct val="130000"/>
              </a:lnSpc>
            </a:pPr>
            <a:r>
              <a:rPr lang="zh-TW" altLang="en-US" sz="1600" b="1" spc="-25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PMingLiU"/>
              </a:rPr>
              <a:t>★</a:t>
            </a:r>
            <a:r>
              <a:rPr lang="zh-TW" altLang="en-US" sz="1500" b="1" spc="-20" dirty="0">
                <a:solidFill>
                  <a:srgbClr val="FF0000"/>
                </a:solidFill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Malgun Gothic"/>
              </a:rPr>
              <a:t>特邀吉隆坡、印尼兩地台貿中心彭主任及汪經理</a:t>
            </a:r>
            <a:r>
              <a:rPr lang="zh-TW" altLang="en-US" sz="1500" b="1" spc="-2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algun Gothic"/>
              </a:rPr>
              <a:t>，帶來第一手當地</a:t>
            </a:r>
            <a:r>
              <a:rPr lang="zh-TW" altLang="en-US" sz="1500" b="1" spc="-2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清真</a:t>
            </a:r>
            <a:r>
              <a:rPr lang="zh-TW" altLang="en-US" sz="1500" b="1" spc="-2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algun Gothic"/>
              </a:rPr>
              <a:t>市場動向及商機，</a:t>
            </a:r>
            <a:r>
              <a:rPr lang="zh-TW" altLang="en-US" sz="1500" b="1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algun Gothic"/>
              </a:rPr>
              <a:t>特</a:t>
            </a:r>
            <a:r>
              <a:rPr lang="zh-TW" altLang="en-US" sz="1500" b="1" spc="-2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algun Gothic"/>
              </a:rPr>
              <a:t>別加碼進行客製化的服務，協助業者成功拓銷</a:t>
            </a:r>
            <a:r>
              <a:rPr lang="zh-TW" altLang="en-US" sz="1600" b="1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algun Gothic"/>
              </a:rPr>
              <a:t>。</a:t>
            </a:r>
            <a:endParaRPr lang="en-US" altLang="zh-TW" sz="1600" b="1" spc="-50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algun Gothic"/>
            </a:endParaRPr>
          </a:p>
          <a:p>
            <a:pPr marL="12700" marR="5080">
              <a:lnSpc>
                <a:spcPct val="130000"/>
              </a:lnSpc>
            </a:pPr>
            <a:endParaRPr lang="zh-TW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algun Gothic"/>
            </a:endParaRP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28E56570-BF63-C163-8C45-E768D1FFD5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0324307"/>
              </p:ext>
            </p:extLst>
          </p:nvPr>
        </p:nvGraphicFramePr>
        <p:xfrm>
          <a:off x="3343276" y="5803593"/>
          <a:ext cx="3308234" cy="290576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77782">
                  <a:extLst>
                    <a:ext uri="{9D8B030D-6E8A-4147-A177-3AD203B41FA5}">
                      <a16:colId xmlns:a16="http://schemas.microsoft.com/office/drawing/2014/main" val="3276073864"/>
                    </a:ext>
                  </a:extLst>
                </a:gridCol>
                <a:gridCol w="1146805">
                  <a:extLst>
                    <a:ext uri="{9D8B030D-6E8A-4147-A177-3AD203B41FA5}">
                      <a16:colId xmlns:a16="http://schemas.microsoft.com/office/drawing/2014/main" val="2882778047"/>
                    </a:ext>
                  </a:extLst>
                </a:gridCol>
                <a:gridCol w="1283647">
                  <a:extLst>
                    <a:ext uri="{9D8B030D-6E8A-4147-A177-3AD203B41FA5}">
                      <a16:colId xmlns:a16="http://schemas.microsoft.com/office/drawing/2014/main" val="1043058539"/>
                    </a:ext>
                  </a:extLst>
                </a:gridCol>
              </a:tblGrid>
              <a:tr h="297510">
                <a:tc>
                  <a:txBody>
                    <a:bodyPr/>
                    <a:lstStyle/>
                    <a:p>
                      <a:pPr marL="0" marR="6350" algn="ctr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zh-TW" altLang="en-US" sz="1000" b="1" kern="100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時 間</a:t>
                      </a: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6350" algn="ctr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zh-TW" altLang="en-US" sz="1000" b="1" kern="100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活動內容</a:t>
                      </a: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6350" algn="ctr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zh-TW" altLang="en-US" sz="1000" b="1" kern="100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主講人</a:t>
                      </a: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8502668"/>
                  </a:ext>
                </a:extLst>
              </a:tr>
              <a:tr h="314937">
                <a:tc>
                  <a:txBody>
                    <a:bodyPr/>
                    <a:lstStyle/>
                    <a:p>
                      <a:pPr marL="0" marR="6350" algn="ctr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en-US" sz="1000" b="1" kern="100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13:00-13:30</a:t>
                      </a:r>
                      <a:endParaRPr lang="zh-TW" altLang="en-US" sz="1000" b="1" kern="100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6350" algn="ctr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zh-TW" altLang="en-US" sz="10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報到、領取資料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7429957"/>
                  </a:ext>
                </a:extLst>
              </a:tr>
              <a:tr h="330586">
                <a:tc>
                  <a:txBody>
                    <a:bodyPr/>
                    <a:lstStyle/>
                    <a:p>
                      <a:pPr marL="0" marR="6350" algn="ctr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en-US" sz="1000" b="1" kern="100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13:30-13:35</a:t>
                      </a:r>
                      <a:endParaRPr lang="zh-TW" altLang="en-US" sz="1000" b="1" kern="100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6350" algn="ctr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zh-TW" altLang="en-US" sz="10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主辦單位致詞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5800242"/>
                  </a:ext>
                </a:extLst>
              </a:tr>
              <a:tr h="513521">
                <a:tc>
                  <a:txBody>
                    <a:bodyPr/>
                    <a:lstStyle/>
                    <a:p>
                      <a:pPr marL="0" marR="6350" algn="ctr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en-US" sz="1000" b="1" kern="100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13:30-14:00</a:t>
                      </a:r>
                      <a:endParaRPr lang="zh-TW" altLang="en-US" sz="1000" b="1" kern="100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6350" algn="ctr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zh-TW" altLang="en-US" sz="10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清真市場大解密</a:t>
                      </a:r>
                    </a:p>
                    <a:p>
                      <a:pPr marL="0" marR="6350" algn="ctr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zh-TW" altLang="en-US" sz="10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及驗證補助說明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635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zh-TW" altLang="en-US" sz="10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外貿協會臺灣清真</a:t>
                      </a:r>
                      <a:endParaRPr lang="en-US" altLang="zh-TW" sz="10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635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zh-TW" altLang="en-US" sz="10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推廣中心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0730682"/>
                  </a:ext>
                </a:extLst>
              </a:tr>
              <a:tr h="857597">
                <a:tc>
                  <a:txBody>
                    <a:bodyPr/>
                    <a:lstStyle/>
                    <a:p>
                      <a:pPr marL="0" marR="6350" algn="ctr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en-US" sz="1000" b="1" kern="100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14:00-14:30</a:t>
                      </a:r>
                      <a:endParaRPr lang="zh-TW" altLang="en-US" sz="1000" b="1" kern="100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6350" algn="ctr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zh-TW" altLang="en-US" sz="10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馬、印尼清真市場拓銷最新資訊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635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zh-TW" altLang="en-US" sz="10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吉隆坡台貿中心</a:t>
                      </a:r>
                    </a:p>
                    <a:p>
                      <a:pPr marL="0" marR="635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zh-TW" altLang="en-US" sz="10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彭湘尹主任</a:t>
                      </a:r>
                    </a:p>
                    <a:p>
                      <a:pPr marL="0" marR="635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zh-TW" altLang="en-US" sz="10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雅加達台貿中心</a:t>
                      </a:r>
                    </a:p>
                    <a:p>
                      <a:pPr marL="0" marR="635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zh-TW" altLang="en-US" sz="10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汪仲瀅經理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9255939"/>
                  </a:ext>
                </a:extLst>
              </a:tr>
              <a:tr h="248266">
                <a:tc>
                  <a:txBody>
                    <a:bodyPr/>
                    <a:lstStyle/>
                    <a:p>
                      <a:pPr marL="0" marR="6350" algn="ctr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en-US" sz="1000" b="1" kern="100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14:30-14:45</a:t>
                      </a:r>
                      <a:endParaRPr lang="zh-TW" altLang="en-US" sz="1000" b="1" kern="100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6350" algn="ctr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en-US" sz="10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Q&amp;A</a:t>
                      </a:r>
                      <a:r>
                        <a:rPr lang="zh-TW" altLang="en-US" sz="10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時間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7798325"/>
                  </a:ext>
                </a:extLst>
              </a:tr>
              <a:tr h="314548">
                <a:tc>
                  <a:txBody>
                    <a:bodyPr/>
                    <a:lstStyle/>
                    <a:p>
                      <a:pPr marL="0" marR="6350" algn="ctr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en-US" sz="1000" b="1" kern="100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14:45-16:20</a:t>
                      </a:r>
                      <a:endParaRPr lang="zh-TW" altLang="en-US" sz="1000" b="1" kern="100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6350" algn="ctr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zh-TW" altLang="en-US" sz="10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一對一諮詢時間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0790535"/>
                  </a:ext>
                </a:extLst>
              </a:tr>
            </a:tbl>
          </a:graphicData>
        </a:graphic>
      </p:graphicFrame>
      <p:sp>
        <p:nvSpPr>
          <p:cNvPr id="2" name="爆炸: 十四角 1">
            <a:extLst>
              <a:ext uri="{FF2B5EF4-FFF2-40B4-BE49-F238E27FC236}">
                <a16:creationId xmlns:a16="http://schemas.microsoft.com/office/drawing/2014/main" id="{991B3CB6-60C7-0036-2F61-10556CFC6196}"/>
              </a:ext>
            </a:extLst>
          </p:cNvPr>
          <p:cNvSpPr/>
          <p:nvPr/>
        </p:nvSpPr>
        <p:spPr>
          <a:xfrm>
            <a:off x="2353057" y="3869683"/>
            <a:ext cx="1025507" cy="364238"/>
          </a:xfrm>
          <a:prstGeom prst="irregularSeal2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</a:t>
            </a:r>
            <a:endParaRPr lang="zh-TW" altLang="en-US" sz="1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053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12960</TotalTime>
  <Words>248</Words>
  <Application>Microsoft Office PowerPoint</Application>
  <PresentationFormat>A4 紙張 (210x297 公釐)</PresentationFormat>
  <Paragraphs>44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3" baseType="lpstr">
      <vt:lpstr>BUTLER-EXTRABOLD</vt:lpstr>
      <vt:lpstr>GenRyuMin TW M</vt:lpstr>
      <vt:lpstr>Heiti SC Medium</vt:lpstr>
      <vt:lpstr>JF-JINXUAN-FRESH MEDIUM</vt:lpstr>
      <vt:lpstr>JF-JINXUAN-FRESH MEDIUM</vt:lpstr>
      <vt:lpstr>Microsoft JhengHei</vt:lpstr>
      <vt:lpstr>Microsoft JhengHei</vt:lpstr>
      <vt:lpstr>Arial</vt:lpstr>
      <vt:lpstr>Calibri</vt:lpstr>
      <vt:lpstr>Calibri Light</vt:lpstr>
      <vt:lpstr>Wingdings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Microsoft Office User</dc:creator>
  <cp:lastModifiedBy>陳盟仁 Danny Chen</cp:lastModifiedBy>
  <cp:revision>47</cp:revision>
  <dcterms:created xsi:type="dcterms:W3CDTF">2023-01-07T04:00:33Z</dcterms:created>
  <dcterms:modified xsi:type="dcterms:W3CDTF">2023-04-14T07:20:10Z</dcterms:modified>
</cp:coreProperties>
</file>