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6858000" cx="12192000"/>
  <p:notesSz cx="6858000" cy="9144000"/>
  <p:embeddedFontLst>
    <p:embeddedFont>
      <p:font typeface="Open Sans Light"/>
      <p:regular r:id="rId11"/>
      <p:bold r:id="rId12"/>
      <p:italic r:id="rId13"/>
      <p:boldItalic r:id="rId14"/>
    </p:embeddedFont>
    <p:embeddedFont>
      <p:font typeface="Open Sans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56">
          <p15:clr>
            <a:srgbClr val="A4A3A4"/>
          </p15:clr>
        </p15:guide>
        <p15:guide id="2" pos="3843">
          <p15:clr>
            <a:srgbClr val="A4A3A4"/>
          </p15:clr>
        </p15:guide>
      </p15:sldGuideLst>
    </p:ext>
    <p:ext uri="GoogleSlidesCustomDataVersion2">
      <go:slidesCustomData xmlns:go="http://customooxmlschemas.google.com/" r:id="rId19" roundtripDataSignature="AMtx7mjyt625zI/6enZUM9JiB8Qtm0zV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7740D14-BE56-4D4C-AB1D-F46D87AFF5A6}">
  <a:tblStyle styleId="{87740D14-BE56-4D4C-AB1D-F46D87AFF5A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2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2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56" orient="horz"/>
        <p:guide pos="384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OpenSansLight-regular.fntdata"/><Relationship Id="rId10" Type="http://schemas.openxmlformats.org/officeDocument/2006/relationships/slide" Target="slides/slide4.xml"/><Relationship Id="rId13" Type="http://schemas.openxmlformats.org/officeDocument/2006/relationships/font" Target="fonts/OpenSansLight-italic.fntdata"/><Relationship Id="rId12" Type="http://schemas.openxmlformats.org/officeDocument/2006/relationships/font" Target="fonts/OpenSansLight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OpenSans-regular.fntdata"/><Relationship Id="rId14" Type="http://schemas.openxmlformats.org/officeDocument/2006/relationships/font" Target="fonts/OpenSansLight-boldItalic.fntdata"/><Relationship Id="rId17" Type="http://schemas.openxmlformats.org/officeDocument/2006/relationships/font" Target="fonts/OpenSans-italic.fntdata"/><Relationship Id="rId16" Type="http://schemas.openxmlformats.org/officeDocument/2006/relationships/font" Target="fonts/OpenSans-bold.fntdata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OpenSans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" name="Google Shape;3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" name="Google Shape;4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reaks">
  <p:cSld name="Breaks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/>
          <p:nvPr>
            <p:ph idx="2" type="pic"/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type="ctrTitle"/>
          </p:nvPr>
        </p:nvSpPr>
        <p:spPr>
          <a:xfrm>
            <a:off x="914400" y="2409060"/>
            <a:ext cx="10363200" cy="912771"/>
          </a:xfrm>
          <a:prstGeom prst="rect">
            <a:avLst/>
          </a:prstGeom>
          <a:noFill/>
          <a:ln>
            <a:noFill/>
          </a:ln>
        </p:spPr>
        <p:txBody>
          <a:bodyPr anchorCtr="0" anchor="ctr" bIns="108725" lIns="217475" spcFirstLastPara="1" rIns="217475" wrap="square" tIns="1087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999"/>
              <a:buFont typeface="Open Sans"/>
              <a:buNone/>
              <a:defRPr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08725" lIns="217475" spcFirstLastPara="1" rIns="217475" wrap="square" tIns="108725">
            <a:normAutofit/>
          </a:bodyPr>
          <a:lstStyle>
            <a:lvl1pPr lvl="0" algn="ctr">
              <a:lnSpc>
                <a:spcPct val="12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>
                <a:solidFill>
                  <a:schemeClr val="dk2"/>
                </a:solidFill>
              </a:defRPr>
            </a:lvl1pPr>
            <a:lvl2pPr lvl="1" algn="ctr">
              <a:lnSpc>
                <a:spcPct val="130000"/>
              </a:lnSpc>
              <a:spcBef>
                <a:spcPts val="310"/>
              </a:spcBef>
              <a:spcAft>
                <a:spcPts val="0"/>
              </a:spcAft>
              <a:buClr>
                <a:srgbClr val="888888"/>
              </a:buClr>
              <a:buSzPts val="155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30000"/>
              </a:lnSpc>
              <a:spcBef>
                <a:spcPts val="310"/>
              </a:spcBef>
              <a:spcAft>
                <a:spcPts val="0"/>
              </a:spcAft>
              <a:buClr>
                <a:srgbClr val="888888"/>
              </a:buClr>
              <a:buSzPts val="155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30000"/>
              </a:lnSpc>
              <a:spcBef>
                <a:spcPts val="310"/>
              </a:spcBef>
              <a:spcAft>
                <a:spcPts val="0"/>
              </a:spcAft>
              <a:buClr>
                <a:srgbClr val="888888"/>
              </a:buClr>
              <a:buSzPts val="155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30000"/>
              </a:lnSpc>
              <a:spcBef>
                <a:spcPts val="310"/>
              </a:spcBef>
              <a:spcAft>
                <a:spcPts val="0"/>
              </a:spcAft>
              <a:buClr>
                <a:srgbClr val="888888"/>
              </a:buClr>
              <a:buSzPts val="155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7"/>
          <p:cNvSpPr txBox="1"/>
          <p:nvPr>
            <p:ph idx="12" type="sldNum"/>
          </p:nvPr>
        </p:nvSpPr>
        <p:spPr>
          <a:xfrm>
            <a:off x="11453401" y="109372"/>
            <a:ext cx="412350" cy="522816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182675" lIns="0" spcFirstLastPara="1" rIns="0" wrap="square" tIns="182675">
            <a:sp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elcome Message">
  <p:cSld name="Welcome Messag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11453401" y="109372"/>
            <a:ext cx="412350" cy="522816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182675" lIns="0" spcFirstLastPara="1" rIns="0" wrap="square" tIns="182675">
            <a:sp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21" name="Google Shape;21;p8"/>
          <p:cNvSpPr/>
          <p:nvPr>
            <p:ph idx="2" type="pic"/>
          </p:nvPr>
        </p:nvSpPr>
        <p:spPr>
          <a:xfrm>
            <a:off x="6115841" y="3429000"/>
            <a:ext cx="6096000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2;p8"/>
          <p:cNvSpPr/>
          <p:nvPr>
            <p:ph idx="3" type="pic"/>
          </p:nvPr>
        </p:nvSpPr>
        <p:spPr>
          <a:xfrm>
            <a:off x="0" y="0"/>
            <a:ext cx="6096000" cy="3429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Welcome Message">
  <p:cSld name="1_Welcome Messag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/>
          <p:nvPr>
            <p:ph idx="2" type="pic"/>
          </p:nvPr>
        </p:nvSpPr>
        <p:spPr>
          <a:xfrm>
            <a:off x="0" y="0"/>
            <a:ext cx="12192000" cy="2438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/>
          <p:nvPr>
            <p:ph idx="2" type="pic"/>
          </p:nvPr>
        </p:nvSpPr>
        <p:spPr>
          <a:xfrm>
            <a:off x="1021766" y="1833691"/>
            <a:ext cx="2411549" cy="1828800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;p10"/>
          <p:cNvSpPr/>
          <p:nvPr>
            <p:ph idx="3" type="pic"/>
          </p:nvPr>
        </p:nvSpPr>
        <p:spPr>
          <a:xfrm>
            <a:off x="3621426" y="1833691"/>
            <a:ext cx="2411549" cy="1828800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10"/>
          <p:cNvSpPr/>
          <p:nvPr>
            <p:ph idx="4" type="pic"/>
          </p:nvPr>
        </p:nvSpPr>
        <p:spPr>
          <a:xfrm>
            <a:off x="6224652" y="1833691"/>
            <a:ext cx="2411549" cy="1828800"/>
          </a:xfrm>
          <a:prstGeom prst="rect">
            <a:avLst/>
          </a:prstGeom>
          <a:noFill/>
          <a:ln>
            <a:noFill/>
          </a:ln>
        </p:spPr>
      </p:sp>
      <p:sp>
        <p:nvSpPr>
          <p:cNvPr id="29" name="Google Shape;29;p10"/>
          <p:cNvSpPr/>
          <p:nvPr>
            <p:ph idx="5" type="pic"/>
          </p:nvPr>
        </p:nvSpPr>
        <p:spPr>
          <a:xfrm>
            <a:off x="8824312" y="1833691"/>
            <a:ext cx="2411549" cy="1828800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10"/>
          <p:cNvSpPr txBox="1"/>
          <p:nvPr>
            <p:ph idx="12" type="sldNum"/>
          </p:nvPr>
        </p:nvSpPr>
        <p:spPr>
          <a:xfrm>
            <a:off x="11453401" y="109372"/>
            <a:ext cx="412350" cy="522816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182675" lIns="0" spcFirstLastPara="1" rIns="0" wrap="square" tIns="182675">
            <a:sp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/>
          <p:nvPr>
            <p:ph idx="2" type="pic"/>
          </p:nvPr>
        </p:nvSpPr>
        <p:spPr>
          <a:xfrm>
            <a:off x="911106" y="1598613"/>
            <a:ext cx="1829356" cy="1828800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11"/>
          <p:cNvSpPr/>
          <p:nvPr>
            <p:ph idx="3" type="pic"/>
          </p:nvPr>
        </p:nvSpPr>
        <p:spPr>
          <a:xfrm>
            <a:off x="2819400" y="1598613"/>
            <a:ext cx="1829356" cy="18288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11"/>
          <p:cNvSpPr/>
          <p:nvPr>
            <p:ph idx="4" type="pic"/>
          </p:nvPr>
        </p:nvSpPr>
        <p:spPr>
          <a:xfrm>
            <a:off x="911106" y="3531835"/>
            <a:ext cx="1829356" cy="1828800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35;p11"/>
          <p:cNvSpPr/>
          <p:nvPr>
            <p:ph idx="5" type="pic"/>
          </p:nvPr>
        </p:nvSpPr>
        <p:spPr>
          <a:xfrm>
            <a:off x="2819400" y="3531835"/>
            <a:ext cx="1829356" cy="18288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11"/>
          <p:cNvSpPr txBox="1"/>
          <p:nvPr>
            <p:ph idx="12" type="sldNum"/>
          </p:nvPr>
        </p:nvSpPr>
        <p:spPr>
          <a:xfrm>
            <a:off x="11453401" y="109372"/>
            <a:ext cx="412350" cy="522816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182675" lIns="0" spcFirstLastPara="1" rIns="0" wrap="square" tIns="182675">
            <a:sp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8725" lIns="217475" spcFirstLastPara="1" rIns="217475" wrap="square" tIns="1087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999"/>
              <a:buFont typeface="Open Sans"/>
              <a:buNone/>
              <a:defRPr b="0" i="0" sz="2999" u="none" cap="none" strike="noStrike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108725" lIns="217475" spcFirstLastPara="1" rIns="217475" wrap="square" tIns="108725">
            <a:noAutofit/>
          </a:bodyPr>
          <a:lstStyle>
            <a:lvl1pPr indent="-228600" lvl="0" marL="457200" marR="0" rtl="0" algn="ctr">
              <a:lnSpc>
                <a:spcPct val="13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indent="-228600" lvl="1" marL="914400" marR="0" rtl="0" algn="ctr">
              <a:lnSpc>
                <a:spcPct val="130000"/>
              </a:lnSpc>
              <a:spcBef>
                <a:spcPts val="310"/>
              </a:spcBef>
              <a:spcAft>
                <a:spcPts val="0"/>
              </a:spcAft>
              <a:buClr>
                <a:schemeClr val="dk2"/>
              </a:buClr>
              <a:buSzPts val="1550"/>
              <a:buFont typeface="Arial"/>
              <a:buNone/>
              <a:defRPr b="0" i="0" sz="155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228600" lvl="2" marL="1371600" marR="0" rtl="0" algn="ctr">
              <a:lnSpc>
                <a:spcPct val="130000"/>
              </a:lnSpc>
              <a:spcBef>
                <a:spcPts val="310"/>
              </a:spcBef>
              <a:spcAft>
                <a:spcPts val="0"/>
              </a:spcAft>
              <a:buClr>
                <a:schemeClr val="dk2"/>
              </a:buClr>
              <a:buSzPts val="1550"/>
              <a:buFont typeface="Arial"/>
              <a:buNone/>
              <a:defRPr b="0" i="0" sz="155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228600" lvl="3" marL="1828800" marR="0" rtl="0" algn="ctr">
              <a:lnSpc>
                <a:spcPct val="130000"/>
              </a:lnSpc>
              <a:spcBef>
                <a:spcPts val="310"/>
              </a:spcBef>
              <a:spcAft>
                <a:spcPts val="0"/>
              </a:spcAft>
              <a:buClr>
                <a:schemeClr val="dk2"/>
              </a:buClr>
              <a:buSzPts val="1550"/>
              <a:buFont typeface="Arial"/>
              <a:buNone/>
              <a:defRPr b="0" i="0" sz="155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228600" lvl="4" marL="2286000" marR="0" rtl="0" algn="ctr">
              <a:lnSpc>
                <a:spcPct val="130000"/>
              </a:lnSpc>
              <a:spcBef>
                <a:spcPts val="310"/>
              </a:spcBef>
              <a:spcAft>
                <a:spcPts val="0"/>
              </a:spcAft>
              <a:buClr>
                <a:schemeClr val="dk2"/>
              </a:buClr>
              <a:buSzPts val="1550"/>
              <a:buFont typeface="Arial"/>
              <a:buNone/>
              <a:defRPr b="0" i="0" sz="1550" u="none" cap="none" strike="noStrik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81000" lvl="5" marL="2743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81000" lvl="6" marL="3200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81000" lvl="7" marL="3657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81000" lvl="8" marL="41148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11453401" y="109372"/>
            <a:ext cx="412350" cy="52281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82675" lIns="0" spcFirstLastPara="1" rIns="0" wrap="square" tIns="182675">
            <a:sp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1"/>
          <p:cNvSpPr txBox="1"/>
          <p:nvPr/>
        </p:nvSpPr>
        <p:spPr>
          <a:xfrm>
            <a:off x="3840651" y="243298"/>
            <a:ext cx="4510870" cy="738654"/>
          </a:xfrm>
          <a:prstGeom prst="rect">
            <a:avLst/>
          </a:prstGeom>
          <a:noFill/>
          <a:ln>
            <a:noFill/>
          </a:ln>
        </p:spPr>
        <p:txBody>
          <a:bodyPr anchorCtr="0" anchor="t" bIns="60950" lIns="121900" spcFirstLastPara="1" rIns="121900" wrap="square" tIns="609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4000" u="none" cap="none" strike="noStrike">
                <a:solidFill>
                  <a:srgbClr val="147F7F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遴選簡報須知 </a:t>
            </a:r>
            <a:endParaRPr b="1" i="0" sz="4000" u="none" cap="none" strike="noStrike">
              <a:solidFill>
                <a:srgbClr val="147F7F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44" name="Google Shape;44;p1"/>
          <p:cNvSpPr txBox="1"/>
          <p:nvPr/>
        </p:nvSpPr>
        <p:spPr>
          <a:xfrm>
            <a:off x="573670" y="855492"/>
            <a:ext cx="11044800" cy="64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55600" lvl="0" marL="660400" marR="0" rtl="0" algn="just">
              <a:lnSpc>
                <a:spcPct val="1736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19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一、評選日期：</a:t>
            </a:r>
            <a:r>
              <a:rPr b="1" i="0" lang="zh-TW" sz="1900" u="none" cap="none" strike="noStrike">
                <a:solidFill>
                  <a:srgbClr val="F16B49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2026年7月8日(三)</a:t>
            </a:r>
            <a:endParaRPr b="1" i="0" sz="1900" u="none" cap="none" strike="noStrike">
              <a:solidFill>
                <a:srgbClr val="F16B49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355600" lvl="0" marL="660400" marR="0" rtl="0" algn="just">
              <a:lnSpc>
                <a:spcPct val="1736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19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二、評選地點：110臺北市信義區基隆路一段333號6樓(國貿大樓) 大武山會議室</a:t>
            </a:r>
            <a:endParaRPr b="1" i="0" sz="19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355600" lvl="0" marL="660400" marR="0" rtl="0" algn="just">
              <a:lnSpc>
                <a:spcPct val="1736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19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三、報名廠商請依本簡報範本規定提供相關資料，廠商製作完成後須於</a:t>
            </a:r>
            <a:r>
              <a:rPr b="1" i="0" lang="zh-TW" sz="1900" u="sng" cap="none" strike="noStrike">
                <a:solidFill>
                  <a:srgbClr val="F05B38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7月</a:t>
            </a:r>
            <a:r>
              <a:rPr b="1" lang="zh-TW" sz="1900" u="sng">
                <a:solidFill>
                  <a:srgbClr val="F05B38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6</a:t>
            </a:r>
            <a:r>
              <a:rPr b="1" i="0" lang="zh-TW" sz="1900" u="sng" cap="none" strike="noStrike">
                <a:solidFill>
                  <a:srgbClr val="F05B38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日(三)下午</a:t>
            </a:r>
            <a:r>
              <a:rPr b="1" lang="zh-TW" sz="1900" u="sng">
                <a:solidFill>
                  <a:srgbClr val="F05B38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5</a:t>
            </a:r>
            <a:r>
              <a:rPr b="1" i="0" lang="zh-TW" sz="1900" u="sng" cap="none" strike="noStrike">
                <a:solidFill>
                  <a:srgbClr val="F05B38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點</a:t>
            </a:r>
            <a:r>
              <a:rPr b="1" i="0" lang="zh-TW" sz="19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前</a:t>
            </a:r>
            <a:r>
              <a:rPr b="1" i="0" lang="zh-TW" sz="19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提交給本會彙整成評選會議用簡報，逾時視同放棄簡報資格。</a:t>
            </a:r>
            <a:endParaRPr b="1" i="0" sz="19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355600" lvl="0" marL="660400" marR="0" rtl="0" algn="just">
              <a:lnSpc>
                <a:spcPct val="1736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19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四、提供廠商</a:t>
            </a:r>
            <a:r>
              <a:rPr b="1" i="0" lang="zh-TW" sz="1900" u="sng" cap="none" strike="noStrike">
                <a:solidFill>
                  <a:srgbClr val="000000"/>
                </a:solidFill>
                <a:highlight>
                  <a:srgbClr val="FCE69E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簡報說明時間 (3分鐘) 及答詢 (</a:t>
            </a:r>
            <a:r>
              <a:rPr b="1" lang="zh-TW" sz="1900" u="sng">
                <a:highlight>
                  <a:srgbClr val="FCE69E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3</a:t>
            </a:r>
            <a:r>
              <a:rPr b="1" i="0" lang="zh-TW" sz="1900" u="sng" cap="none" strike="noStrike">
                <a:solidFill>
                  <a:srgbClr val="000000"/>
                </a:solidFill>
                <a:highlight>
                  <a:srgbClr val="FCE69E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分鐘) </a:t>
            </a:r>
            <a:r>
              <a:rPr b="1" i="0" lang="zh-TW" sz="19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。為掌控時間，現場將以按鈴方式掌控進度（簡報說明第2分鐘時，響鈴1聲，提醒投標廠商1分鐘後準時結束；第3分鐘時，響鈴2聲，簡報結束；答詢第3分鐘時，響鈴2聲，答詢結束）。簡報內容應與報名文件內容相符。廠商於簡報時另外提出變更或補充資料者，需自行準備6份資料提供給評審並進行說明。</a:t>
            </a:r>
            <a:endParaRPr b="1" i="0" sz="19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355600" lvl="0" marL="660400" marR="0" rtl="0" algn="just">
              <a:lnSpc>
                <a:spcPct val="1736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19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五、簡報答詢</a:t>
            </a:r>
            <a:r>
              <a:rPr b="1" i="0" lang="zh-TW" sz="1900" u="sng" cap="none" strike="noStrike">
                <a:solidFill>
                  <a:srgbClr val="000000"/>
                </a:solidFill>
                <a:highlight>
                  <a:srgbClr val="FCE69E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採統問統答方式</a:t>
            </a:r>
            <a:r>
              <a:rPr b="1" i="0" lang="zh-TW" sz="19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，評選委員針對廠商提供之資料提出詢問，廠商須針對委員所提問題進行答詢。</a:t>
            </a:r>
            <a:endParaRPr b="1" i="0" sz="19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355600" lvl="0" marL="660400" marR="0" rtl="0" algn="just">
              <a:lnSpc>
                <a:spcPct val="1736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19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六、</a:t>
            </a:r>
            <a:r>
              <a:rPr b="1" i="0" lang="zh-TW" sz="19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報名廠商於評選會議時應派參展人員出席簡報，</a:t>
            </a:r>
            <a:r>
              <a:rPr b="1" i="0" lang="zh-TW" sz="1900" u="sng" cap="none" strike="noStrike">
                <a:solidFill>
                  <a:schemeClr val="dk1"/>
                </a:solidFill>
                <a:highlight>
                  <a:srgbClr val="FCE69E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最多以</a:t>
            </a:r>
            <a:r>
              <a:rPr b="1" i="0" lang="zh-TW" sz="1900" u="sng" cap="none" strike="noStrike">
                <a:solidFill>
                  <a:srgbClr val="F16B49"/>
                </a:solidFill>
                <a:highlight>
                  <a:srgbClr val="FCE69E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2人</a:t>
            </a:r>
            <a:r>
              <a:rPr b="1" i="0" lang="zh-TW" sz="1900" u="sng" cap="none" strike="noStrike">
                <a:solidFill>
                  <a:schemeClr val="dk1"/>
                </a:solidFill>
                <a:highlight>
                  <a:srgbClr val="FCE69E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為限</a:t>
            </a:r>
            <a:r>
              <a:rPr b="1" i="0" lang="zh-TW" sz="19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，</a:t>
            </a:r>
            <a:r>
              <a:rPr b="1" i="0" lang="zh-TW" sz="1900" u="sng" cap="none" strike="noStrike">
                <a:solidFill>
                  <a:schemeClr val="dk1"/>
                </a:solidFill>
                <a:highlight>
                  <a:srgbClr val="FCE69E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請攜帶</a:t>
            </a:r>
            <a:r>
              <a:rPr b="1" i="0" lang="zh-TW" sz="1900" u="sng" cap="none" strike="noStrike">
                <a:solidFill>
                  <a:srgbClr val="F16B49"/>
                </a:solidFill>
                <a:highlight>
                  <a:srgbClr val="FCE69E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名片</a:t>
            </a:r>
            <a:r>
              <a:rPr b="1" i="0" lang="zh-TW" sz="19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於報到時備查。</a:t>
            </a:r>
            <a:endParaRPr/>
          </a:p>
          <a:p>
            <a:pPr indent="-355600" lvl="0" marL="660400" marR="0" rtl="0" algn="just">
              <a:lnSpc>
                <a:spcPct val="1736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19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七、簡報順序：由主辦單位</a:t>
            </a:r>
            <a:r>
              <a:rPr b="1" i="0" lang="zh-TW" sz="19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依書面審查結果名單抽籤</a:t>
            </a:r>
            <a:r>
              <a:rPr b="1" i="0" lang="zh-TW" sz="19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決定簡報順序，</a:t>
            </a:r>
            <a:r>
              <a:rPr b="1" i="0" lang="zh-TW" sz="19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將於電郵通知時告知簡報日期及時段，</a:t>
            </a:r>
            <a:r>
              <a:rPr b="1" i="0" lang="zh-TW" sz="1900" u="sng" cap="none" strike="noStrike">
                <a:solidFill>
                  <a:schemeClr val="dk1"/>
                </a:solidFill>
                <a:highlight>
                  <a:srgbClr val="FCE69E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請遴選企業</a:t>
            </a:r>
            <a:r>
              <a:rPr b="1" i="0" lang="zh-TW" sz="1900" u="sng" cap="none" strike="noStrike">
                <a:solidFill>
                  <a:srgbClr val="F16B49"/>
                </a:solidFill>
                <a:highlight>
                  <a:srgbClr val="FCE69E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提早30分鐘</a:t>
            </a:r>
            <a:r>
              <a:rPr b="1" i="0" lang="zh-TW" sz="1900" u="sng" cap="none" strike="noStrike">
                <a:solidFill>
                  <a:schemeClr val="dk1"/>
                </a:solidFill>
                <a:highlight>
                  <a:srgbClr val="FCE69E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報到</a:t>
            </a:r>
            <a:r>
              <a:rPr b="1" i="0" lang="zh-TW" sz="19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。如遴選企業於簡報時段後報到，將取消簡報資格。</a:t>
            </a:r>
            <a:endParaRPr b="1" i="0" sz="19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1" name="Google Shape;51;p2"/>
          <p:cNvGraphicFramePr/>
          <p:nvPr/>
        </p:nvGraphicFramePr>
        <p:xfrm>
          <a:off x="696000" y="103210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{87740D14-BE56-4D4C-AB1D-F46D87AFF5A6}</a:tableStyleId>
              </a:tblPr>
              <a:tblGrid>
                <a:gridCol w="3356875"/>
                <a:gridCol w="2481050"/>
                <a:gridCol w="2481050"/>
                <a:gridCol w="2481050"/>
              </a:tblGrid>
              <a:tr h="12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150" u="none" cap="none" strike="noStrik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公司簡介 (100字內)</a:t>
                      </a:r>
                      <a:endParaRPr b="1" sz="2150" u="none" cap="none" strike="noStrike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 anchor="ctr"/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18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/>
                </a:tc>
                <a:tc hMerge="1"/>
                <a:tc hMerge="1"/>
              </a:tr>
              <a:tr h="12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15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亮點展出產品 (最多三項)</a:t>
                      </a:r>
                      <a:endParaRPr b="1" sz="215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t/>
                      </a:r>
                      <a:endParaRPr sz="18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/>
                </a:tc>
              </a:tr>
              <a:tr h="12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15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獨特銷售點</a:t>
                      </a:r>
                      <a:endParaRPr b="1" sz="215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15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(</a:t>
                      </a:r>
                      <a:r>
                        <a:rPr b="1" i="0" lang="zh-TW" sz="2150">
                          <a:solidFill>
                            <a:schemeClr val="dk1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Unique selling point)</a:t>
                      </a:r>
                      <a:endParaRPr b="1" sz="215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 anchor="ctr"/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t/>
                      </a:r>
                      <a:endParaRPr sz="18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/>
                </a:tc>
                <a:tc hMerge="1"/>
                <a:tc hMerge="1"/>
              </a:tr>
              <a:tr h="12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15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國際認證/獎項</a:t>
                      </a:r>
                      <a:endParaRPr/>
                    </a:p>
                  </a:txBody>
                  <a:tcPr marT="45725" marB="45725" marR="91450" marL="91450" anchor="ctr"/>
                </a:tc>
                <a:tc gridSpan="3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t/>
                      </a:r>
                      <a:endParaRPr sz="18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/>
                </a:tc>
                <a:tc hMerge="1"/>
                <a:tc hMerge="1"/>
              </a:tr>
            </a:tbl>
          </a:graphicData>
        </a:graphic>
      </p:graphicFrame>
      <p:sp>
        <p:nvSpPr>
          <p:cNvPr id="52" name="Google Shape;52;p2"/>
          <p:cNvSpPr txBox="1"/>
          <p:nvPr/>
        </p:nvSpPr>
        <p:spPr>
          <a:xfrm>
            <a:off x="3657601" y="208251"/>
            <a:ext cx="4876798" cy="738654"/>
          </a:xfrm>
          <a:prstGeom prst="rect">
            <a:avLst/>
          </a:prstGeom>
          <a:noFill/>
          <a:ln>
            <a:noFill/>
          </a:ln>
        </p:spPr>
        <p:txBody>
          <a:bodyPr anchorCtr="0" anchor="t" bIns="60950" lIns="121900" spcFirstLastPara="1" rIns="121900" wrap="square" tIns="609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4000" u="none" cap="none" strike="noStrike">
                <a:solidFill>
                  <a:schemeClr val="accent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公司簡介及優勢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3"/>
          <p:cNvSpPr txBox="1"/>
          <p:nvPr/>
        </p:nvSpPr>
        <p:spPr>
          <a:xfrm>
            <a:off x="3657601" y="208251"/>
            <a:ext cx="4876798" cy="738654"/>
          </a:xfrm>
          <a:prstGeom prst="rect">
            <a:avLst/>
          </a:prstGeom>
          <a:noFill/>
          <a:ln>
            <a:noFill/>
          </a:ln>
        </p:spPr>
        <p:txBody>
          <a:bodyPr anchorCtr="0" anchor="t" bIns="60950" lIns="121900" spcFirstLastPara="1" rIns="121900" wrap="square" tIns="609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4000" u="none" cap="none" strike="noStrike">
                <a:solidFill>
                  <a:schemeClr val="accent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展出規劃</a:t>
            </a:r>
            <a:endParaRPr b="1" i="0" sz="4000" u="none" cap="none" strike="noStrike">
              <a:solidFill>
                <a:schemeClr val="accent2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graphicFrame>
        <p:nvGraphicFramePr>
          <p:cNvPr id="59" name="Google Shape;59;p3"/>
          <p:cNvGraphicFramePr/>
          <p:nvPr/>
        </p:nvGraphicFramePr>
        <p:xfrm>
          <a:off x="696000" y="115377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{87740D14-BE56-4D4C-AB1D-F46D87AFF5A6}</a:tableStyleId>
              </a:tblPr>
              <a:tblGrid>
                <a:gridCol w="3365350"/>
                <a:gridCol w="7434650"/>
              </a:tblGrid>
              <a:tr h="1251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15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展出產品 </a:t>
                      </a:r>
                      <a:endParaRPr b="1" sz="215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15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(請舉例一項產品)</a:t>
                      </a:r>
                      <a:endParaRPr b="1" sz="215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100"/>
                    </a:p>
                  </a:txBody>
                  <a:tcPr marT="45725" marB="45725" marR="91450" marL="91450"/>
                </a:tc>
              </a:tr>
              <a:tr h="1251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15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產品使用情境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/>
                </a:tc>
              </a:tr>
              <a:tr h="1251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15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產品展示方式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-323850" lvl="0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100"/>
                        <a:buFont typeface="Calibri"/>
                        <a:buNone/>
                      </a:pPr>
                      <a:r>
                        <a:t/>
                      </a:r>
                      <a:endParaRPr sz="21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/>
                </a:tc>
              </a:tr>
              <a:tr h="1251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15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如何顯示展品特殊/科技/優勢之處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6" name="Google Shape;66;p4"/>
          <p:cNvGraphicFramePr/>
          <p:nvPr/>
        </p:nvGraphicFramePr>
        <p:xfrm>
          <a:off x="696000" y="13364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{87740D14-BE56-4D4C-AB1D-F46D87AFF5A6}</a:tableStyleId>
              </a:tblPr>
              <a:tblGrid>
                <a:gridCol w="3716350"/>
                <a:gridCol w="7083650"/>
              </a:tblGrid>
              <a:tr h="1182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15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預期達成目標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sz="21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/>
                </a:tc>
              </a:tr>
              <a:tr h="1182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150"/>
                        <a:buFont typeface="Microsoft JhengHei"/>
                        <a:buNone/>
                      </a:pPr>
                      <a:r>
                        <a:rPr b="1" lang="zh-TW" sz="215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新加坡市場拓銷規劃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/>
                </a:tc>
              </a:tr>
              <a:tr h="1182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15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當前新加坡市場拓銷情況</a:t>
                      </a:r>
                      <a:endParaRPr b="1" sz="215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/>
                </a:tc>
              </a:tr>
              <a:tr h="11821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15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參加此展對貴公司有何助益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1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67" name="Google Shape;67;p4"/>
          <p:cNvSpPr txBox="1"/>
          <p:nvPr/>
        </p:nvSpPr>
        <p:spPr>
          <a:xfrm>
            <a:off x="3657601" y="208251"/>
            <a:ext cx="4876798" cy="738654"/>
          </a:xfrm>
          <a:prstGeom prst="rect">
            <a:avLst/>
          </a:prstGeom>
          <a:noFill/>
          <a:ln>
            <a:noFill/>
          </a:ln>
        </p:spPr>
        <p:txBody>
          <a:bodyPr anchorCtr="0" anchor="t" bIns="60950" lIns="121900" spcFirstLastPara="1" rIns="121900" wrap="square" tIns="6095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4000" u="none" cap="none" strike="noStrike">
                <a:solidFill>
                  <a:schemeClr val="accent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新加坡市場拓銷計劃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ster">
  <a:themeElements>
    <a:clrScheme name="Custom 1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1BAAAA"/>
      </a:accent2>
      <a:accent3>
        <a:srgbClr val="3A5270"/>
      </a:accent3>
      <a:accent4>
        <a:srgbClr val="1D8EEA"/>
      </a:accent4>
      <a:accent5>
        <a:srgbClr val="5F5F80"/>
      </a:accent5>
      <a:accent6>
        <a:srgbClr val="CCCDC8"/>
      </a:accent6>
      <a:hlink>
        <a:srgbClr val="69E2DE"/>
      </a:hlink>
      <a:folHlink>
        <a:srgbClr val="4EAA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2014-12-02T17:36:54Z</dcterms:created>
  <dc:creator>Louis Twelve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0x010100059916F22581364E9F055D16C4F5B097</vt:lpwstr>
  </property>
  <property fmtid="{D5CDD505-2E9C-101B-9397-08002B2CF9AE}" pid="3" name="MediaServiceImageTags">
    <vt:lpwstr/>
  </property>
</Properties>
</file>